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5" r:id="rId4"/>
  </p:sldMasterIdLst>
  <p:notesMasterIdLst>
    <p:notesMasterId r:id="rId40"/>
  </p:notesMasterIdLst>
  <p:handoutMasterIdLst>
    <p:handoutMasterId r:id="rId41"/>
  </p:handoutMasterIdLst>
  <p:sldIdLst>
    <p:sldId id="292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07" r:id="rId17"/>
    <p:sldId id="325" r:id="rId18"/>
    <p:sldId id="308" r:id="rId19"/>
    <p:sldId id="323" r:id="rId20"/>
    <p:sldId id="322" r:id="rId21"/>
    <p:sldId id="303" r:id="rId22"/>
    <p:sldId id="309" r:id="rId23"/>
    <p:sldId id="315" r:id="rId24"/>
    <p:sldId id="316" r:id="rId25"/>
    <p:sldId id="305" r:id="rId26"/>
    <p:sldId id="310" r:id="rId27"/>
    <p:sldId id="317" r:id="rId28"/>
    <p:sldId id="319" r:id="rId29"/>
    <p:sldId id="320" r:id="rId30"/>
    <p:sldId id="318" r:id="rId31"/>
    <p:sldId id="311" r:id="rId32"/>
    <p:sldId id="312" r:id="rId33"/>
    <p:sldId id="321" r:id="rId34"/>
    <p:sldId id="313" r:id="rId35"/>
    <p:sldId id="304" r:id="rId36"/>
    <p:sldId id="357" r:id="rId37"/>
    <p:sldId id="358" r:id="rId38"/>
    <p:sldId id="295" r:id="rId39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FFCC00"/>
    <a:srgbClr val="FFDC6D"/>
    <a:srgbClr val="0075C2"/>
    <a:srgbClr val="FF9999"/>
    <a:srgbClr val="FF66FF"/>
    <a:srgbClr val="F9950F"/>
    <a:srgbClr val="FF9900"/>
    <a:srgbClr val="F08300"/>
    <a:srgbClr val="09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92" d="100"/>
          <a:sy n="92" d="100"/>
        </p:scale>
        <p:origin x="768" y="90"/>
      </p:cViewPr>
      <p:guideLst>
        <p:guide orient="horz" pos="24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-291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504FE-52BB-4987-A04E-0357095302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2235E-1231-44D2-BF4C-2D75F2FB30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163A2-9A2B-4E4D-A20B-72959E9C25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B844-3D94-4EA9-9E82-FC26704EFD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" r="5570" b="44066"/>
          <a:stretch>
            <a:fillRect/>
          </a:stretch>
        </p:blipFill>
        <p:spPr bwMode="auto">
          <a:xfrm>
            <a:off x="0" y="3816907"/>
            <a:ext cx="9144000" cy="132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118556" y="173089"/>
            <a:ext cx="4821598" cy="670471"/>
          </a:xfrm>
          <a:prstGeom prst="rect">
            <a:avLst/>
          </a:prstGeom>
        </p:spPr>
        <p:txBody>
          <a:bodyPr lIns="91436" tIns="45718" rIns="91436" bIns="45718"/>
          <a:lstStyle>
            <a:lvl1pPr algn="l">
              <a:defRPr sz="2800">
                <a:solidFill>
                  <a:srgbClr val="0075C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idx="13"/>
          </p:nvPr>
        </p:nvSpPr>
        <p:spPr>
          <a:xfrm>
            <a:off x="683569" y="1059582"/>
            <a:ext cx="7848872" cy="3394472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" y="334517"/>
            <a:ext cx="1027598" cy="208311"/>
            <a:chOff x="0" y="334516"/>
            <a:chExt cx="1027598" cy="208311"/>
          </a:xfrm>
          <a:solidFill>
            <a:srgbClr val="0075C2"/>
          </a:solidFill>
        </p:grpSpPr>
        <p:sp>
          <p:nvSpPr>
            <p:cNvPr id="19" name="六边形 18"/>
            <p:cNvSpPr/>
            <p:nvPr userDrawn="1"/>
          </p:nvSpPr>
          <p:spPr>
            <a:xfrm rot="5400000">
              <a:off x="828009" y="343239"/>
              <a:ext cx="208311" cy="19086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0" y="438718"/>
              <a:ext cx="899592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36781" r="17930" b="34611"/>
          <a:stretch>
            <a:fillRect/>
          </a:stretch>
        </p:blipFill>
        <p:spPr>
          <a:xfrm>
            <a:off x="7452322" y="258741"/>
            <a:ext cx="1363925" cy="4262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" r="5570" b="44066"/>
          <a:stretch>
            <a:fillRect/>
          </a:stretch>
        </p:blipFill>
        <p:spPr bwMode="auto">
          <a:xfrm>
            <a:off x="0" y="3816907"/>
            <a:ext cx="9144000" cy="132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118556" y="173089"/>
            <a:ext cx="4821598" cy="670471"/>
          </a:xfrm>
          <a:prstGeom prst="rect">
            <a:avLst/>
          </a:prstGeom>
        </p:spPr>
        <p:txBody>
          <a:bodyPr lIns="91436" tIns="45718" rIns="91436" bIns="45718"/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idx="13"/>
          </p:nvPr>
        </p:nvSpPr>
        <p:spPr>
          <a:xfrm>
            <a:off x="683569" y="1059582"/>
            <a:ext cx="7848872" cy="3394472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" y="334517"/>
            <a:ext cx="1027598" cy="208311"/>
            <a:chOff x="0" y="334516"/>
            <a:chExt cx="1027598" cy="208311"/>
          </a:xfrm>
        </p:grpSpPr>
        <p:sp>
          <p:nvSpPr>
            <p:cNvPr id="19" name="六边形 18"/>
            <p:cNvSpPr/>
            <p:nvPr userDrawn="1"/>
          </p:nvSpPr>
          <p:spPr>
            <a:xfrm rot="5400000">
              <a:off x="828009" y="343239"/>
              <a:ext cx="208311" cy="190866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0" y="438718"/>
              <a:ext cx="899592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" y="0"/>
            <a:ext cx="9144001" cy="5143500"/>
            <a:chOff x="0" y="0"/>
            <a:chExt cx="9144001" cy="5143500"/>
          </a:xfrm>
        </p:grpSpPr>
        <p:sp>
          <p:nvSpPr>
            <p:cNvPr id="4" name="矩形 3"/>
            <p:cNvSpPr/>
            <p:nvPr/>
          </p:nvSpPr>
          <p:spPr>
            <a:xfrm>
              <a:off x="1" y="1347613"/>
              <a:ext cx="9144000" cy="1774105"/>
            </a:xfrm>
            <a:prstGeom prst="rect">
              <a:avLst/>
            </a:prstGeom>
            <a:solidFill>
              <a:schemeClr val="bg1">
                <a:lumMod val="8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" t="9578" r="5624" b="9604"/>
            <a:stretch>
              <a:fillRect/>
            </a:stretch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685800" y="1347616"/>
            <a:ext cx="7772400" cy="1101725"/>
          </a:xfrm>
          <a:prstGeom prst="rect">
            <a:avLst/>
          </a:prstGeom>
        </p:spPr>
        <p:txBody>
          <a:bodyPr lIns="91436" tIns="45718" rIns="91436" bIns="45718" anchor="ctr"/>
          <a:lstStyle>
            <a:lvl1pPr>
              <a:defRPr sz="36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75C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1371600" y="2499742"/>
            <a:ext cx="6400800" cy="593204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5" t="35760" r="17786" b="33589"/>
          <a:stretch>
            <a:fillRect/>
          </a:stretch>
        </p:blipFill>
        <p:spPr>
          <a:xfrm>
            <a:off x="7539067" y="133990"/>
            <a:ext cx="1363925" cy="4566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952627" y="735735"/>
            <a:ext cx="5237163" cy="4407767"/>
            <a:chOff x="1952625" y="735733"/>
            <a:chExt cx="5237163" cy="4407767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35" b="24036"/>
            <a:stretch>
              <a:fillRect/>
            </a:stretch>
          </p:blipFill>
          <p:spPr bwMode="auto">
            <a:xfrm>
              <a:off x="1952625" y="2617470"/>
              <a:ext cx="5237163" cy="25260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5" t="723" r="8044" b="75122"/>
            <a:stretch>
              <a:fillRect/>
            </a:stretch>
          </p:blipFill>
          <p:spPr bwMode="auto">
            <a:xfrm>
              <a:off x="2374042" y="1347614"/>
              <a:ext cx="4172525" cy="1184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图片 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9" t="35760" r="17207" b="33385"/>
            <a:stretch>
              <a:fillRect/>
            </a:stretch>
          </p:blipFill>
          <p:spPr>
            <a:xfrm>
              <a:off x="3656278" y="735733"/>
              <a:ext cx="1847801" cy="61188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35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71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0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42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78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14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4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85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3" t="36017" r="16376" b="32583"/>
          <a:stretch>
            <a:fillRect/>
          </a:stretch>
        </p:blipFill>
        <p:spPr>
          <a:xfrm>
            <a:off x="395536" y="209266"/>
            <a:ext cx="1174101" cy="38662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3" t="36017" r="16376" b="32583"/>
          <a:stretch>
            <a:fillRect/>
          </a:stretch>
        </p:blipFill>
        <p:spPr>
          <a:xfrm>
            <a:off x="395536" y="209266"/>
            <a:ext cx="1174101" cy="38662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154"/>
            <a:ext cx="4038600" cy="3394472"/>
          </a:xfrm>
        </p:spPr>
        <p:txBody>
          <a:bodyPr/>
          <a:lstStyle>
            <a:lvl1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3" t="36017" r="16376" b="32583"/>
          <a:stretch>
            <a:fillRect/>
          </a:stretch>
        </p:blipFill>
        <p:spPr>
          <a:xfrm>
            <a:off x="395536" y="209266"/>
            <a:ext cx="1174101" cy="38662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9" Type="http://schemas.openxmlformats.org/officeDocument/2006/relationships/theme" Target="../theme/theme3.xml"/><Relationship Id="rId28" Type="http://schemas.openxmlformats.org/officeDocument/2006/relationships/image" Target="../media/image7.jpeg"/><Relationship Id="rId27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25.xml"/><Relationship Id="rId2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6" tIns="45718" rIns="91436" bIns="45718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/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sldNum="0" hdr="0"/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67130" tIns="33566" rIns="67130" bIns="33566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4"/>
            <a:ext cx="8229600" cy="3394472"/>
          </a:xfrm>
          <a:prstGeom prst="rect">
            <a:avLst/>
          </a:prstGeom>
        </p:spPr>
        <p:txBody>
          <a:bodyPr vert="horz" lIns="67130" tIns="33566" rIns="67130" bIns="33566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67130" tIns="33566" rIns="67130" bIns="3356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656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67130" tIns="33566" rIns="67130" bIns="3356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65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67130" tIns="33566" rIns="67130" bIns="3356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656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</p:sldLayoutIdLst>
  <p:transition/>
  <p:txStyles>
    <p:titleStyle>
      <a:lvl1pPr algn="ctr" defTabSz="671195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6711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45465" indent="-209550" algn="l" defTabSz="6711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38835" indent="-167640" algn="l" defTabSz="6711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74750" indent="-167640" algn="l" defTabSz="671195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10665" indent="-167640" algn="l" defTabSz="671195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45945" indent="-167640" algn="l" defTabSz="6711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181860" indent="-167640" algn="l" defTabSz="6711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17140" indent="-167640" algn="l" defTabSz="6711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853055" indent="-167640" algn="l" defTabSz="6711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7119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5915" algn="l" defTabSz="67119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1195" algn="l" defTabSz="67119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7110" algn="l" defTabSz="67119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2390" algn="l" defTabSz="67119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78305" algn="l" defTabSz="67119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14220" algn="l" defTabSz="67119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49500" algn="l" defTabSz="67119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85415" algn="l" defTabSz="67119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ECShop3.6</a:t>
            </a:r>
            <a:endParaRPr lang="zh-CN" altLang="en-US" dirty="0">
              <a:solidFill>
                <a:srgbClr val="0075C2"/>
              </a:solidFill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最新</a:t>
            </a:r>
            <a:r>
              <a:rPr lang="zh-CN" altLang="en-US" b="1" dirty="0" smtClean="0"/>
              <a:t>网</a:t>
            </a:r>
            <a:r>
              <a:rPr lang="zh-CN" altLang="en-US" b="1" dirty="0"/>
              <a:t>店</a:t>
            </a:r>
            <a:r>
              <a:rPr lang="zh-CN" altLang="en-US" b="1" dirty="0" smtClean="0"/>
              <a:t>技术首发</a:t>
            </a:r>
            <a:r>
              <a:rPr lang="zh-CN" altLang="en-US" b="1" dirty="0"/>
              <a:t>  </a:t>
            </a:r>
            <a:endParaRPr lang="zh-CN" altLang="en-US" dirty="0"/>
          </a:p>
        </p:txBody>
      </p:sp>
      <p:sp>
        <p:nvSpPr>
          <p:cNvPr id="4" name="副标题 7"/>
          <p:cNvSpPr txBox="1"/>
          <p:nvPr/>
        </p:nvSpPr>
        <p:spPr>
          <a:xfrm>
            <a:off x="1403648" y="3245346"/>
            <a:ext cx="6400800" cy="593204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/>
              <a:t> 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ym typeface="+mn-ea"/>
              </a:rPr>
              <a:t>ECShop3.6开源H5微商城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4470400" y="763905"/>
            <a:ext cx="4420235" cy="2172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874645"/>
            <a:ext cx="5435600" cy="189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" y="769620"/>
            <a:ext cx="4138930" cy="2253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ECShop3.6原生APP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311150" y="825500"/>
            <a:ext cx="7841615" cy="421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0" y="9525"/>
            <a:ext cx="4086225" cy="7772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ym typeface="+mn-ea"/>
              </a:rPr>
              <a:t>ECShop3.6原生APP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271145" y="657225"/>
            <a:ext cx="8103870" cy="4384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订单批量管理</a:t>
            </a:r>
            <a:endParaRPr lang="zh-CN" altLang="en-US" dirty="0"/>
          </a:p>
        </p:txBody>
      </p:sp>
      <p:grpSp>
        <p:nvGrpSpPr>
          <p:cNvPr id="7" name="Group 8"/>
          <p:cNvGrpSpPr/>
          <p:nvPr/>
        </p:nvGrpSpPr>
        <p:grpSpPr bwMode="auto">
          <a:xfrm>
            <a:off x="780929" y="843558"/>
            <a:ext cx="1879600" cy="1825625"/>
            <a:chOff x="2457" y="2000"/>
            <a:chExt cx="901" cy="888"/>
          </a:xfrm>
        </p:grpSpPr>
        <p:pic>
          <p:nvPicPr>
            <p:cNvPr id="8" name="Picture 9" descr="circuler_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2457" y="2000"/>
              <a:ext cx="901" cy="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10"/>
            <p:cNvSpPr>
              <a:spLocks noChangeArrowheads="1"/>
            </p:cNvSpPr>
            <p:nvPr/>
          </p:nvSpPr>
          <p:spPr bwMode="ltGray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26275"/>
                    <a:invGamma/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F8F8F8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</a:endParaRPr>
            </a:p>
          </p:txBody>
        </p:sp>
        <p:sp>
          <p:nvSpPr>
            <p:cNvPr id="10" name="Freeform 11"/>
            <p:cNvSpPr/>
            <p:nvPr/>
          </p:nvSpPr>
          <p:spPr bwMode="ltGray">
            <a:xfrm>
              <a:off x="2550" y="2018"/>
              <a:ext cx="703" cy="308"/>
            </a:xfrm>
            <a:custGeom>
              <a:avLst/>
              <a:gdLst>
                <a:gd name="T0" fmla="*/ 692 w 1321"/>
                <a:gd name="T1" fmla="*/ 173 h 712"/>
                <a:gd name="T2" fmla="*/ 701 w 1321"/>
                <a:gd name="T3" fmla="*/ 191 h 712"/>
                <a:gd name="T4" fmla="*/ 703 w 1321"/>
                <a:gd name="T5" fmla="*/ 208 h 712"/>
                <a:gd name="T6" fmla="*/ 700 w 1321"/>
                <a:gd name="T7" fmla="*/ 223 h 712"/>
                <a:gd name="T8" fmla="*/ 691 w 1321"/>
                <a:gd name="T9" fmla="*/ 238 h 712"/>
                <a:gd name="T10" fmla="*/ 677 w 1321"/>
                <a:gd name="T11" fmla="*/ 250 h 712"/>
                <a:gd name="T12" fmla="*/ 659 w 1321"/>
                <a:gd name="T13" fmla="*/ 261 h 712"/>
                <a:gd name="T14" fmla="*/ 636 w 1321"/>
                <a:gd name="T15" fmla="*/ 272 h 712"/>
                <a:gd name="T16" fmla="*/ 610 w 1321"/>
                <a:gd name="T17" fmla="*/ 281 h 712"/>
                <a:gd name="T18" fmla="*/ 581 w 1321"/>
                <a:gd name="T19" fmla="*/ 289 h 712"/>
                <a:gd name="T20" fmla="*/ 549 w 1321"/>
                <a:gd name="T21" fmla="*/ 295 h 712"/>
                <a:gd name="T22" fmla="*/ 515 w 1321"/>
                <a:gd name="T23" fmla="*/ 300 h 712"/>
                <a:gd name="T24" fmla="*/ 477 w 1321"/>
                <a:gd name="T25" fmla="*/ 305 h 712"/>
                <a:gd name="T26" fmla="*/ 439 w 1321"/>
                <a:gd name="T27" fmla="*/ 307 h 712"/>
                <a:gd name="T28" fmla="*/ 423 w 1321"/>
                <a:gd name="T29" fmla="*/ 308 h 712"/>
                <a:gd name="T30" fmla="*/ 253 w 1321"/>
                <a:gd name="T31" fmla="*/ 308 h 712"/>
                <a:gd name="T32" fmla="*/ 251 w 1321"/>
                <a:gd name="T33" fmla="*/ 308 h 712"/>
                <a:gd name="T34" fmla="*/ 218 w 1321"/>
                <a:gd name="T35" fmla="*/ 306 h 712"/>
                <a:gd name="T36" fmla="*/ 185 w 1321"/>
                <a:gd name="T37" fmla="*/ 305 h 712"/>
                <a:gd name="T38" fmla="*/ 154 w 1321"/>
                <a:gd name="T39" fmla="*/ 301 h 712"/>
                <a:gd name="T40" fmla="*/ 125 w 1321"/>
                <a:gd name="T41" fmla="*/ 298 h 712"/>
                <a:gd name="T42" fmla="*/ 99 w 1321"/>
                <a:gd name="T43" fmla="*/ 293 h 712"/>
                <a:gd name="T44" fmla="*/ 75 w 1321"/>
                <a:gd name="T45" fmla="*/ 287 h 712"/>
                <a:gd name="T46" fmla="*/ 54 w 1321"/>
                <a:gd name="T47" fmla="*/ 280 h 712"/>
                <a:gd name="T48" fmla="*/ 36 w 1321"/>
                <a:gd name="T49" fmla="*/ 273 h 712"/>
                <a:gd name="T50" fmla="*/ 21 w 1321"/>
                <a:gd name="T51" fmla="*/ 263 h 712"/>
                <a:gd name="T52" fmla="*/ 10 w 1321"/>
                <a:gd name="T53" fmla="*/ 252 h 712"/>
                <a:gd name="T54" fmla="*/ 3 w 1321"/>
                <a:gd name="T55" fmla="*/ 240 h 712"/>
                <a:gd name="T56" fmla="*/ 0 w 1321"/>
                <a:gd name="T57" fmla="*/ 227 h 712"/>
                <a:gd name="T58" fmla="*/ 0 w 1321"/>
                <a:gd name="T59" fmla="*/ 225 h 712"/>
                <a:gd name="T60" fmla="*/ 2 w 1321"/>
                <a:gd name="T61" fmla="*/ 211 h 712"/>
                <a:gd name="T62" fmla="*/ 9 w 1321"/>
                <a:gd name="T63" fmla="*/ 193 h 712"/>
                <a:gd name="T64" fmla="*/ 27 w 1321"/>
                <a:gd name="T65" fmla="*/ 160 h 712"/>
                <a:gd name="T66" fmla="*/ 50 w 1321"/>
                <a:gd name="T67" fmla="*/ 129 h 712"/>
                <a:gd name="T68" fmla="*/ 78 w 1321"/>
                <a:gd name="T69" fmla="*/ 102 h 712"/>
                <a:gd name="T70" fmla="*/ 109 w 1321"/>
                <a:gd name="T71" fmla="*/ 76 h 712"/>
                <a:gd name="T72" fmla="*/ 144 w 1321"/>
                <a:gd name="T73" fmla="*/ 54 h 712"/>
                <a:gd name="T74" fmla="*/ 181 w 1321"/>
                <a:gd name="T75" fmla="*/ 35 h 712"/>
                <a:gd name="T76" fmla="*/ 221 w 1321"/>
                <a:gd name="T77" fmla="*/ 20 h 712"/>
                <a:gd name="T78" fmla="*/ 264 w 1321"/>
                <a:gd name="T79" fmla="*/ 9 h 712"/>
                <a:gd name="T80" fmla="*/ 309 w 1321"/>
                <a:gd name="T81" fmla="*/ 3 h 712"/>
                <a:gd name="T82" fmla="*/ 355 w 1321"/>
                <a:gd name="T83" fmla="*/ 0 h 712"/>
                <a:gd name="T84" fmla="*/ 355 w 1321"/>
                <a:gd name="T85" fmla="*/ 0 h 712"/>
                <a:gd name="T86" fmla="*/ 404 w 1321"/>
                <a:gd name="T87" fmla="*/ 3 h 712"/>
                <a:gd name="T88" fmla="*/ 451 w 1321"/>
                <a:gd name="T89" fmla="*/ 10 h 712"/>
                <a:gd name="T90" fmla="*/ 496 w 1321"/>
                <a:gd name="T91" fmla="*/ 23 h 712"/>
                <a:gd name="T92" fmla="*/ 537 w 1321"/>
                <a:gd name="T93" fmla="*/ 39 h 712"/>
                <a:gd name="T94" fmla="*/ 576 w 1321"/>
                <a:gd name="T95" fmla="*/ 59 h 712"/>
                <a:gd name="T96" fmla="*/ 611 w 1321"/>
                <a:gd name="T97" fmla="*/ 84 h 712"/>
                <a:gd name="T98" fmla="*/ 643 w 1321"/>
                <a:gd name="T99" fmla="*/ 111 h 712"/>
                <a:gd name="T100" fmla="*/ 669 w 1321"/>
                <a:gd name="T101" fmla="*/ 141 h 712"/>
                <a:gd name="T102" fmla="*/ 692 w 1321"/>
                <a:gd name="T103" fmla="*/ 173 h 712"/>
                <a:gd name="T104" fmla="*/ 692 w 1321"/>
                <a:gd name="T105" fmla="*/ 17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BBF6EE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1" name="Group 12"/>
            <p:cNvGrpSpPr/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12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8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" name="Group 18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4" name="AutoShape 19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22" name="Group 8"/>
          <p:cNvGrpSpPr/>
          <p:nvPr/>
        </p:nvGrpSpPr>
        <p:grpSpPr bwMode="auto">
          <a:xfrm>
            <a:off x="827584" y="2978373"/>
            <a:ext cx="1879600" cy="1825625"/>
            <a:chOff x="2457" y="2000"/>
            <a:chExt cx="901" cy="888"/>
          </a:xfrm>
        </p:grpSpPr>
        <p:pic>
          <p:nvPicPr>
            <p:cNvPr id="23" name="Picture 9" descr="circuler_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2457" y="2000"/>
              <a:ext cx="901" cy="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Oval 10"/>
            <p:cNvSpPr>
              <a:spLocks noChangeArrowheads="1"/>
            </p:cNvSpPr>
            <p:nvPr/>
          </p:nvSpPr>
          <p:spPr bwMode="ltGray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26275"/>
                    <a:invGamma/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F8F8F8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</a:endParaRPr>
            </a:p>
          </p:txBody>
        </p:sp>
        <p:sp>
          <p:nvSpPr>
            <p:cNvPr id="25" name="Freeform 11"/>
            <p:cNvSpPr/>
            <p:nvPr/>
          </p:nvSpPr>
          <p:spPr bwMode="ltGray">
            <a:xfrm>
              <a:off x="2550" y="2018"/>
              <a:ext cx="703" cy="308"/>
            </a:xfrm>
            <a:custGeom>
              <a:avLst/>
              <a:gdLst>
                <a:gd name="T0" fmla="*/ 692 w 1321"/>
                <a:gd name="T1" fmla="*/ 173 h 712"/>
                <a:gd name="T2" fmla="*/ 701 w 1321"/>
                <a:gd name="T3" fmla="*/ 191 h 712"/>
                <a:gd name="T4" fmla="*/ 703 w 1321"/>
                <a:gd name="T5" fmla="*/ 208 h 712"/>
                <a:gd name="T6" fmla="*/ 700 w 1321"/>
                <a:gd name="T7" fmla="*/ 223 h 712"/>
                <a:gd name="T8" fmla="*/ 691 w 1321"/>
                <a:gd name="T9" fmla="*/ 238 h 712"/>
                <a:gd name="T10" fmla="*/ 677 w 1321"/>
                <a:gd name="T11" fmla="*/ 250 h 712"/>
                <a:gd name="T12" fmla="*/ 659 w 1321"/>
                <a:gd name="T13" fmla="*/ 261 h 712"/>
                <a:gd name="T14" fmla="*/ 636 w 1321"/>
                <a:gd name="T15" fmla="*/ 272 h 712"/>
                <a:gd name="T16" fmla="*/ 610 w 1321"/>
                <a:gd name="T17" fmla="*/ 281 h 712"/>
                <a:gd name="T18" fmla="*/ 581 w 1321"/>
                <a:gd name="T19" fmla="*/ 289 h 712"/>
                <a:gd name="T20" fmla="*/ 549 w 1321"/>
                <a:gd name="T21" fmla="*/ 295 h 712"/>
                <a:gd name="T22" fmla="*/ 515 w 1321"/>
                <a:gd name="T23" fmla="*/ 300 h 712"/>
                <a:gd name="T24" fmla="*/ 477 w 1321"/>
                <a:gd name="T25" fmla="*/ 305 h 712"/>
                <a:gd name="T26" fmla="*/ 439 w 1321"/>
                <a:gd name="T27" fmla="*/ 307 h 712"/>
                <a:gd name="T28" fmla="*/ 423 w 1321"/>
                <a:gd name="T29" fmla="*/ 308 h 712"/>
                <a:gd name="T30" fmla="*/ 253 w 1321"/>
                <a:gd name="T31" fmla="*/ 308 h 712"/>
                <a:gd name="T32" fmla="*/ 251 w 1321"/>
                <a:gd name="T33" fmla="*/ 308 h 712"/>
                <a:gd name="T34" fmla="*/ 218 w 1321"/>
                <a:gd name="T35" fmla="*/ 306 h 712"/>
                <a:gd name="T36" fmla="*/ 185 w 1321"/>
                <a:gd name="T37" fmla="*/ 305 h 712"/>
                <a:gd name="T38" fmla="*/ 154 w 1321"/>
                <a:gd name="T39" fmla="*/ 301 h 712"/>
                <a:gd name="T40" fmla="*/ 125 w 1321"/>
                <a:gd name="T41" fmla="*/ 298 h 712"/>
                <a:gd name="T42" fmla="*/ 99 w 1321"/>
                <a:gd name="T43" fmla="*/ 293 h 712"/>
                <a:gd name="T44" fmla="*/ 75 w 1321"/>
                <a:gd name="T45" fmla="*/ 287 h 712"/>
                <a:gd name="T46" fmla="*/ 54 w 1321"/>
                <a:gd name="T47" fmla="*/ 280 h 712"/>
                <a:gd name="T48" fmla="*/ 36 w 1321"/>
                <a:gd name="T49" fmla="*/ 273 h 712"/>
                <a:gd name="T50" fmla="*/ 21 w 1321"/>
                <a:gd name="T51" fmla="*/ 263 h 712"/>
                <a:gd name="T52" fmla="*/ 10 w 1321"/>
                <a:gd name="T53" fmla="*/ 252 h 712"/>
                <a:gd name="T54" fmla="*/ 3 w 1321"/>
                <a:gd name="T55" fmla="*/ 240 h 712"/>
                <a:gd name="T56" fmla="*/ 0 w 1321"/>
                <a:gd name="T57" fmla="*/ 227 h 712"/>
                <a:gd name="T58" fmla="*/ 0 w 1321"/>
                <a:gd name="T59" fmla="*/ 225 h 712"/>
                <a:gd name="T60" fmla="*/ 2 w 1321"/>
                <a:gd name="T61" fmla="*/ 211 h 712"/>
                <a:gd name="T62" fmla="*/ 9 w 1321"/>
                <a:gd name="T63" fmla="*/ 193 h 712"/>
                <a:gd name="T64" fmla="*/ 27 w 1321"/>
                <a:gd name="T65" fmla="*/ 160 h 712"/>
                <a:gd name="T66" fmla="*/ 50 w 1321"/>
                <a:gd name="T67" fmla="*/ 129 h 712"/>
                <a:gd name="T68" fmla="*/ 78 w 1321"/>
                <a:gd name="T69" fmla="*/ 102 h 712"/>
                <a:gd name="T70" fmla="*/ 109 w 1321"/>
                <a:gd name="T71" fmla="*/ 76 h 712"/>
                <a:gd name="T72" fmla="*/ 144 w 1321"/>
                <a:gd name="T73" fmla="*/ 54 h 712"/>
                <a:gd name="T74" fmla="*/ 181 w 1321"/>
                <a:gd name="T75" fmla="*/ 35 h 712"/>
                <a:gd name="T76" fmla="*/ 221 w 1321"/>
                <a:gd name="T77" fmla="*/ 20 h 712"/>
                <a:gd name="T78" fmla="*/ 264 w 1321"/>
                <a:gd name="T79" fmla="*/ 9 h 712"/>
                <a:gd name="T80" fmla="*/ 309 w 1321"/>
                <a:gd name="T81" fmla="*/ 3 h 712"/>
                <a:gd name="T82" fmla="*/ 355 w 1321"/>
                <a:gd name="T83" fmla="*/ 0 h 712"/>
                <a:gd name="T84" fmla="*/ 355 w 1321"/>
                <a:gd name="T85" fmla="*/ 0 h 712"/>
                <a:gd name="T86" fmla="*/ 404 w 1321"/>
                <a:gd name="T87" fmla="*/ 3 h 712"/>
                <a:gd name="T88" fmla="*/ 451 w 1321"/>
                <a:gd name="T89" fmla="*/ 10 h 712"/>
                <a:gd name="T90" fmla="*/ 496 w 1321"/>
                <a:gd name="T91" fmla="*/ 23 h 712"/>
                <a:gd name="T92" fmla="*/ 537 w 1321"/>
                <a:gd name="T93" fmla="*/ 39 h 712"/>
                <a:gd name="T94" fmla="*/ 576 w 1321"/>
                <a:gd name="T95" fmla="*/ 59 h 712"/>
                <a:gd name="T96" fmla="*/ 611 w 1321"/>
                <a:gd name="T97" fmla="*/ 84 h 712"/>
                <a:gd name="T98" fmla="*/ 643 w 1321"/>
                <a:gd name="T99" fmla="*/ 111 h 712"/>
                <a:gd name="T100" fmla="*/ 669 w 1321"/>
                <a:gd name="T101" fmla="*/ 141 h 712"/>
                <a:gd name="T102" fmla="*/ 692 w 1321"/>
                <a:gd name="T103" fmla="*/ 173 h 712"/>
                <a:gd name="T104" fmla="*/ 692 w 1321"/>
                <a:gd name="T105" fmla="*/ 17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BBF6EE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6" name="Group 12"/>
            <p:cNvGrpSpPr/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27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3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8" name="Group 18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9" name="AutoShape 19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37" name="Group 48"/>
          <p:cNvGrpSpPr/>
          <p:nvPr/>
        </p:nvGrpSpPr>
        <p:grpSpPr bwMode="auto">
          <a:xfrm>
            <a:off x="3275856" y="2859782"/>
            <a:ext cx="4882536" cy="1656184"/>
            <a:chOff x="2832" y="1991"/>
            <a:chExt cx="2332" cy="672"/>
          </a:xfrm>
        </p:grpSpPr>
        <p:sp>
          <p:nvSpPr>
            <p:cNvPr id="38" name="AutoShape 3"/>
            <p:cNvSpPr>
              <a:spLocks noChangeArrowheads="1"/>
            </p:cNvSpPr>
            <p:nvPr/>
          </p:nvSpPr>
          <p:spPr bwMode="gray">
            <a:xfrm>
              <a:off x="2832" y="1991"/>
              <a:ext cx="2332" cy="67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13D3F9">
                    <a:gamma/>
                    <a:shade val="82353"/>
                    <a:invGamma/>
                  </a:srgbClr>
                </a:gs>
                <a:gs pos="100000">
                  <a:srgbClr val="13D3F9"/>
                </a:gs>
              </a:gsLst>
              <a:lin ang="5400000" scaled="1"/>
            </a:gradFill>
            <a:ln w="25400">
              <a:solidFill>
                <a:srgbClr val="FEFFFF"/>
              </a:solidFill>
              <a:rou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pic>
          <p:nvPicPr>
            <p:cNvPr id="39" name="Picture 6" descr="Picture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870" y="2025"/>
              <a:ext cx="500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38"/>
            <p:cNvSpPr>
              <a:spLocks noChangeArrowheads="1"/>
            </p:cNvSpPr>
            <p:nvPr/>
          </p:nvSpPr>
          <p:spPr bwMode="white">
            <a:xfrm>
              <a:off x="2915" y="2074"/>
              <a:ext cx="2158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2" name="Group 49"/>
          <p:cNvGrpSpPr/>
          <p:nvPr/>
        </p:nvGrpSpPr>
        <p:grpSpPr bwMode="auto">
          <a:xfrm>
            <a:off x="3203848" y="915566"/>
            <a:ext cx="4752528" cy="1728192"/>
            <a:chOff x="2834" y="2829"/>
            <a:chExt cx="2332" cy="672"/>
          </a:xfrm>
        </p:grpSpPr>
        <p:sp>
          <p:nvSpPr>
            <p:cNvPr id="43" name="AutoShape 4"/>
            <p:cNvSpPr>
              <a:spLocks noChangeArrowheads="1"/>
            </p:cNvSpPr>
            <p:nvPr/>
          </p:nvSpPr>
          <p:spPr bwMode="gray">
            <a:xfrm>
              <a:off x="2834" y="2829"/>
              <a:ext cx="2332" cy="67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FCF0F">
                    <a:gamma/>
                    <a:shade val="82353"/>
                    <a:invGamma/>
                  </a:srgbClr>
                </a:gs>
                <a:gs pos="100000">
                  <a:srgbClr val="EFCF0F"/>
                </a:gs>
              </a:gsLst>
              <a:lin ang="5400000" scaled="1"/>
            </a:gradFill>
            <a:ln w="25400">
              <a:solidFill>
                <a:srgbClr val="FEFFFF"/>
              </a:solidFill>
              <a:rou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pic>
          <p:nvPicPr>
            <p:cNvPr id="44" name="Picture 7" descr="Picture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869" y="2859"/>
              <a:ext cx="499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40"/>
            <p:cNvSpPr>
              <a:spLocks noChangeArrowheads="1"/>
            </p:cNvSpPr>
            <p:nvPr/>
          </p:nvSpPr>
          <p:spPr bwMode="white">
            <a:xfrm>
              <a:off x="2915" y="2901"/>
              <a:ext cx="2158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6" name="Text Box 41"/>
          <p:cNvSpPr txBox="1">
            <a:spLocks noChangeArrowheads="1"/>
          </p:cNvSpPr>
          <p:nvPr/>
        </p:nvSpPr>
        <p:spPr bwMode="auto">
          <a:xfrm>
            <a:off x="1235590" y="1623056"/>
            <a:ext cx="1905000" cy="3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淘打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350189" y="115539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支持客户端订单打印工具</a:t>
            </a:r>
            <a:r>
              <a:rPr lang="en-US" altLang="zh-CN" dirty="0"/>
              <a:t>-</a:t>
            </a:r>
            <a:r>
              <a:rPr lang="zh-CN" altLang="zh-CN" dirty="0"/>
              <a:t>淘打，内置</a:t>
            </a:r>
            <a:r>
              <a:rPr lang="en-US" altLang="zh-CN" dirty="0"/>
              <a:t>12</a:t>
            </a:r>
            <a:r>
              <a:rPr lang="zh-CN" altLang="zh-CN" dirty="0"/>
              <a:t>家主流快递公司面单模板，同时支持个性化面单设计，支持最新的互联网电子面单，支持发货短信通知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3450206" y="309562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支持多渠道订单管理工具</a:t>
            </a:r>
            <a:r>
              <a:rPr lang="en-US" altLang="zh-CN" dirty="0"/>
              <a:t>-</a:t>
            </a:r>
            <a:r>
              <a:rPr lang="zh-CN" altLang="zh-CN" dirty="0"/>
              <a:t>云起</a:t>
            </a:r>
            <a:r>
              <a:rPr lang="en-US" altLang="zh-CN" dirty="0"/>
              <a:t>ERP</a:t>
            </a:r>
            <a:r>
              <a:rPr lang="zh-CN" altLang="zh-CN" dirty="0"/>
              <a:t>，整合超过</a:t>
            </a:r>
            <a:r>
              <a:rPr lang="en-US" altLang="zh-CN" dirty="0"/>
              <a:t>26</a:t>
            </a:r>
            <a:r>
              <a:rPr lang="zh-CN" altLang="zh-CN" dirty="0"/>
              <a:t>个知名电商平台，全渠道订单统一管理，订单自动分配、库存统一管理、发货无漏单错单。</a:t>
            </a:r>
            <a:endParaRPr lang="zh-CN" altLang="en-US" dirty="0"/>
          </a:p>
        </p:txBody>
      </p:sp>
      <p:sp>
        <p:nvSpPr>
          <p:cNvPr id="50" name="Text Box 41"/>
          <p:cNvSpPr txBox="1">
            <a:spLocks noChangeArrowheads="1"/>
          </p:cNvSpPr>
          <p:nvPr/>
        </p:nvSpPr>
        <p:spPr bwMode="auto">
          <a:xfrm>
            <a:off x="1272374" y="3568815"/>
            <a:ext cx="1905000" cy="766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云</a:t>
            </a: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起</a:t>
            </a:r>
            <a:endParaRPr lang="en-US" altLang="zh-CN" sz="2800" b="1" dirty="0" smtClean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ERP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订单批量</a:t>
            </a:r>
            <a:r>
              <a:rPr lang="zh-CN" altLang="en-US" dirty="0" smtClean="0"/>
              <a:t>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淘打批量打印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9960" y="555526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/>
              <a:t>批量打印</a:t>
            </a:r>
            <a:endParaRPr lang="zh-CN" altLang="en-US" sz="1400" dirty="0"/>
          </a:p>
          <a:p>
            <a:pPr lvl="0"/>
            <a:r>
              <a:rPr lang="zh-CN" altLang="zh-CN" sz="1400" dirty="0"/>
              <a:t>支持客户端订单打印工具</a:t>
            </a:r>
            <a:r>
              <a:rPr lang="en-US" altLang="zh-CN" sz="1400" dirty="0"/>
              <a:t>-</a:t>
            </a:r>
            <a:r>
              <a:rPr lang="zh-CN" altLang="zh-CN" sz="1400" dirty="0"/>
              <a:t>淘打，内置</a:t>
            </a:r>
            <a:r>
              <a:rPr lang="en-US" altLang="zh-CN" sz="1400" dirty="0"/>
              <a:t>12</a:t>
            </a:r>
            <a:r>
              <a:rPr lang="zh-CN" altLang="zh-CN" sz="1400" dirty="0"/>
              <a:t>家主流快递公司面单模板，同时支持个性化面单设计，支持最新的互联网电子面单，支持发货短信通知</a:t>
            </a:r>
            <a:endParaRPr lang="zh-CN" altLang="zh-CN" sz="1400" dirty="0"/>
          </a:p>
          <a:p>
            <a:endParaRPr lang="zh-CN" altLang="en-US" sz="1400" dirty="0"/>
          </a:p>
        </p:txBody>
      </p:sp>
      <p:pic>
        <p:nvPicPr>
          <p:cNvPr id="9218" name="Picture 2" descr="http://yunqi.shopex.cn/bundles/shopexyunqi/images/taoda/pic3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7795" r="8260" b="23073"/>
          <a:stretch>
            <a:fillRect/>
          </a:stretch>
        </p:blipFill>
        <p:spPr bwMode="auto">
          <a:xfrm>
            <a:off x="175980" y="1451096"/>
            <a:ext cx="5575367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02" y="2771143"/>
            <a:ext cx="3312368" cy="208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190" y="2355726"/>
            <a:ext cx="4094810" cy="2630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订单批量管理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-10299" y="508324"/>
            <a:ext cx="1577384" cy="1244288"/>
            <a:chOff x="827584" y="2978373"/>
            <a:chExt cx="2349790" cy="1825625"/>
          </a:xfrm>
        </p:grpSpPr>
        <p:grpSp>
          <p:nvGrpSpPr>
            <p:cNvPr id="22" name="Group 8"/>
            <p:cNvGrpSpPr/>
            <p:nvPr/>
          </p:nvGrpSpPr>
          <p:grpSpPr bwMode="auto">
            <a:xfrm>
              <a:off x="827584" y="2978373"/>
              <a:ext cx="1879600" cy="1825625"/>
              <a:chOff x="2457" y="2000"/>
              <a:chExt cx="901" cy="888"/>
            </a:xfrm>
          </p:grpSpPr>
          <p:pic>
            <p:nvPicPr>
              <p:cNvPr id="23" name="Picture 9" descr="circuler_1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2457" y="2000"/>
                <a:ext cx="901" cy="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Oval 10"/>
              <p:cNvSpPr>
                <a:spLocks noChangeArrowheads="1"/>
              </p:cNvSpPr>
              <p:nvPr/>
            </p:nvSpPr>
            <p:spPr bwMode="ltGray">
              <a:xfrm>
                <a:off x="2457" y="2000"/>
                <a:ext cx="895" cy="888"/>
              </a:xfrm>
              <a:prstGeom prst="ellipse">
                <a:avLst/>
              </a:prstGeom>
              <a:gradFill rotWithShape="1">
                <a:gsLst>
                  <a:gs pos="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  <a:gs pos="50000">
                    <a:srgbClr val="F8F8F8">
                      <a:alpha val="45000"/>
                    </a:srgbClr>
                  </a:gs>
                  <a:gs pos="10000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11"/>
              <p:cNvSpPr/>
              <p:nvPr/>
            </p:nvSpPr>
            <p:spPr bwMode="ltGray">
              <a:xfrm>
                <a:off x="2550" y="2018"/>
                <a:ext cx="703" cy="308"/>
              </a:xfrm>
              <a:custGeom>
                <a:avLst/>
                <a:gdLst>
                  <a:gd name="T0" fmla="*/ 692 w 1321"/>
                  <a:gd name="T1" fmla="*/ 173 h 712"/>
                  <a:gd name="T2" fmla="*/ 701 w 1321"/>
                  <a:gd name="T3" fmla="*/ 191 h 712"/>
                  <a:gd name="T4" fmla="*/ 703 w 1321"/>
                  <a:gd name="T5" fmla="*/ 208 h 712"/>
                  <a:gd name="T6" fmla="*/ 700 w 1321"/>
                  <a:gd name="T7" fmla="*/ 223 h 712"/>
                  <a:gd name="T8" fmla="*/ 691 w 1321"/>
                  <a:gd name="T9" fmla="*/ 238 h 712"/>
                  <a:gd name="T10" fmla="*/ 677 w 1321"/>
                  <a:gd name="T11" fmla="*/ 250 h 712"/>
                  <a:gd name="T12" fmla="*/ 659 w 1321"/>
                  <a:gd name="T13" fmla="*/ 261 h 712"/>
                  <a:gd name="T14" fmla="*/ 636 w 1321"/>
                  <a:gd name="T15" fmla="*/ 272 h 712"/>
                  <a:gd name="T16" fmla="*/ 610 w 1321"/>
                  <a:gd name="T17" fmla="*/ 281 h 712"/>
                  <a:gd name="T18" fmla="*/ 581 w 1321"/>
                  <a:gd name="T19" fmla="*/ 289 h 712"/>
                  <a:gd name="T20" fmla="*/ 549 w 1321"/>
                  <a:gd name="T21" fmla="*/ 295 h 712"/>
                  <a:gd name="T22" fmla="*/ 515 w 1321"/>
                  <a:gd name="T23" fmla="*/ 300 h 712"/>
                  <a:gd name="T24" fmla="*/ 477 w 1321"/>
                  <a:gd name="T25" fmla="*/ 305 h 712"/>
                  <a:gd name="T26" fmla="*/ 439 w 1321"/>
                  <a:gd name="T27" fmla="*/ 307 h 712"/>
                  <a:gd name="T28" fmla="*/ 423 w 1321"/>
                  <a:gd name="T29" fmla="*/ 308 h 712"/>
                  <a:gd name="T30" fmla="*/ 253 w 1321"/>
                  <a:gd name="T31" fmla="*/ 308 h 712"/>
                  <a:gd name="T32" fmla="*/ 251 w 1321"/>
                  <a:gd name="T33" fmla="*/ 308 h 712"/>
                  <a:gd name="T34" fmla="*/ 218 w 1321"/>
                  <a:gd name="T35" fmla="*/ 306 h 712"/>
                  <a:gd name="T36" fmla="*/ 185 w 1321"/>
                  <a:gd name="T37" fmla="*/ 305 h 712"/>
                  <a:gd name="T38" fmla="*/ 154 w 1321"/>
                  <a:gd name="T39" fmla="*/ 301 h 712"/>
                  <a:gd name="T40" fmla="*/ 125 w 1321"/>
                  <a:gd name="T41" fmla="*/ 298 h 712"/>
                  <a:gd name="T42" fmla="*/ 99 w 1321"/>
                  <a:gd name="T43" fmla="*/ 293 h 712"/>
                  <a:gd name="T44" fmla="*/ 75 w 1321"/>
                  <a:gd name="T45" fmla="*/ 287 h 712"/>
                  <a:gd name="T46" fmla="*/ 54 w 1321"/>
                  <a:gd name="T47" fmla="*/ 280 h 712"/>
                  <a:gd name="T48" fmla="*/ 36 w 1321"/>
                  <a:gd name="T49" fmla="*/ 273 h 712"/>
                  <a:gd name="T50" fmla="*/ 21 w 1321"/>
                  <a:gd name="T51" fmla="*/ 263 h 712"/>
                  <a:gd name="T52" fmla="*/ 10 w 1321"/>
                  <a:gd name="T53" fmla="*/ 252 h 712"/>
                  <a:gd name="T54" fmla="*/ 3 w 1321"/>
                  <a:gd name="T55" fmla="*/ 240 h 712"/>
                  <a:gd name="T56" fmla="*/ 0 w 1321"/>
                  <a:gd name="T57" fmla="*/ 227 h 712"/>
                  <a:gd name="T58" fmla="*/ 0 w 1321"/>
                  <a:gd name="T59" fmla="*/ 225 h 712"/>
                  <a:gd name="T60" fmla="*/ 2 w 1321"/>
                  <a:gd name="T61" fmla="*/ 211 h 712"/>
                  <a:gd name="T62" fmla="*/ 9 w 1321"/>
                  <a:gd name="T63" fmla="*/ 193 h 712"/>
                  <a:gd name="T64" fmla="*/ 27 w 1321"/>
                  <a:gd name="T65" fmla="*/ 160 h 712"/>
                  <a:gd name="T66" fmla="*/ 50 w 1321"/>
                  <a:gd name="T67" fmla="*/ 129 h 712"/>
                  <a:gd name="T68" fmla="*/ 78 w 1321"/>
                  <a:gd name="T69" fmla="*/ 102 h 712"/>
                  <a:gd name="T70" fmla="*/ 109 w 1321"/>
                  <a:gd name="T71" fmla="*/ 76 h 712"/>
                  <a:gd name="T72" fmla="*/ 144 w 1321"/>
                  <a:gd name="T73" fmla="*/ 54 h 712"/>
                  <a:gd name="T74" fmla="*/ 181 w 1321"/>
                  <a:gd name="T75" fmla="*/ 35 h 712"/>
                  <a:gd name="T76" fmla="*/ 221 w 1321"/>
                  <a:gd name="T77" fmla="*/ 20 h 712"/>
                  <a:gd name="T78" fmla="*/ 264 w 1321"/>
                  <a:gd name="T79" fmla="*/ 9 h 712"/>
                  <a:gd name="T80" fmla="*/ 309 w 1321"/>
                  <a:gd name="T81" fmla="*/ 3 h 712"/>
                  <a:gd name="T82" fmla="*/ 355 w 1321"/>
                  <a:gd name="T83" fmla="*/ 0 h 712"/>
                  <a:gd name="T84" fmla="*/ 355 w 1321"/>
                  <a:gd name="T85" fmla="*/ 0 h 712"/>
                  <a:gd name="T86" fmla="*/ 404 w 1321"/>
                  <a:gd name="T87" fmla="*/ 3 h 712"/>
                  <a:gd name="T88" fmla="*/ 451 w 1321"/>
                  <a:gd name="T89" fmla="*/ 10 h 712"/>
                  <a:gd name="T90" fmla="*/ 496 w 1321"/>
                  <a:gd name="T91" fmla="*/ 23 h 712"/>
                  <a:gd name="T92" fmla="*/ 537 w 1321"/>
                  <a:gd name="T93" fmla="*/ 39 h 712"/>
                  <a:gd name="T94" fmla="*/ 576 w 1321"/>
                  <a:gd name="T95" fmla="*/ 59 h 712"/>
                  <a:gd name="T96" fmla="*/ 611 w 1321"/>
                  <a:gd name="T97" fmla="*/ 84 h 712"/>
                  <a:gd name="T98" fmla="*/ 643 w 1321"/>
                  <a:gd name="T99" fmla="*/ 111 h 712"/>
                  <a:gd name="T100" fmla="*/ 669 w 1321"/>
                  <a:gd name="T101" fmla="*/ 141 h 712"/>
                  <a:gd name="T102" fmla="*/ 692 w 1321"/>
                  <a:gd name="T103" fmla="*/ 173 h 712"/>
                  <a:gd name="T104" fmla="*/ 692 w 1321"/>
                  <a:gd name="T105" fmla="*/ 17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12"/>
              <p:cNvGrpSpPr/>
              <p:nvPr/>
            </p:nvGrpSpPr>
            <p:grpSpPr bwMode="auto">
              <a:xfrm rot="-1297425" flipH="1" flipV="1">
                <a:off x="2525" y="2693"/>
                <a:ext cx="781" cy="188"/>
                <a:chOff x="2532" y="1051"/>
                <a:chExt cx="893" cy="246"/>
              </a:xfrm>
            </p:grpSpPr>
            <p:grpSp>
              <p:nvGrpSpPr>
                <p:cNvPr id="27" name="Group 13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3" name="AutoShape 14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" name="AutoShape 15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" name="AutoShape 16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" name="AutoShape 17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8" name="Group 18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9" name="AutoShape 19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" name="AutoShape 20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" name="AutoShape 21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" name="AutoShape 22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50" name="Text Box 41"/>
            <p:cNvSpPr txBox="1">
              <a:spLocks noChangeArrowheads="1"/>
            </p:cNvSpPr>
            <p:nvPr/>
          </p:nvSpPr>
          <p:spPr bwMode="auto">
            <a:xfrm>
              <a:off x="1272374" y="3568815"/>
              <a:ext cx="1905000" cy="69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云</a:t>
              </a:r>
              <a:r>
                <a:rPr lang="zh-CN" altLang="en-US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起</a:t>
              </a:r>
              <a:endParaRPr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  <a:defRPr/>
              </a:pPr>
              <a:r>
                <a:rPr lang="en-US" altLang="zh-CN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ERP</a:t>
              </a:r>
              <a:endPara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02" y="1175742"/>
            <a:ext cx="6343650" cy="31242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314268" y="650565"/>
            <a:ext cx="7517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商家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ECSHOP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后台配置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节点进行绑定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订单批量管理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-10299" y="508324"/>
            <a:ext cx="1577384" cy="1244288"/>
            <a:chOff x="827584" y="2978373"/>
            <a:chExt cx="2349790" cy="1825625"/>
          </a:xfrm>
        </p:grpSpPr>
        <p:grpSp>
          <p:nvGrpSpPr>
            <p:cNvPr id="22" name="Group 8"/>
            <p:cNvGrpSpPr/>
            <p:nvPr/>
          </p:nvGrpSpPr>
          <p:grpSpPr bwMode="auto">
            <a:xfrm>
              <a:off x="827584" y="2978373"/>
              <a:ext cx="1879600" cy="1825625"/>
              <a:chOff x="2457" y="2000"/>
              <a:chExt cx="901" cy="888"/>
            </a:xfrm>
          </p:grpSpPr>
          <p:pic>
            <p:nvPicPr>
              <p:cNvPr id="23" name="Picture 9" descr="circuler_1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2457" y="2000"/>
                <a:ext cx="901" cy="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Oval 10"/>
              <p:cNvSpPr>
                <a:spLocks noChangeArrowheads="1"/>
              </p:cNvSpPr>
              <p:nvPr/>
            </p:nvSpPr>
            <p:spPr bwMode="ltGray">
              <a:xfrm>
                <a:off x="2457" y="2000"/>
                <a:ext cx="895" cy="888"/>
              </a:xfrm>
              <a:prstGeom prst="ellipse">
                <a:avLst/>
              </a:prstGeom>
              <a:gradFill rotWithShape="1">
                <a:gsLst>
                  <a:gs pos="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  <a:gs pos="50000">
                    <a:srgbClr val="F8F8F8">
                      <a:alpha val="45000"/>
                    </a:srgbClr>
                  </a:gs>
                  <a:gs pos="10000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11"/>
              <p:cNvSpPr/>
              <p:nvPr/>
            </p:nvSpPr>
            <p:spPr bwMode="ltGray">
              <a:xfrm>
                <a:off x="2550" y="2018"/>
                <a:ext cx="703" cy="308"/>
              </a:xfrm>
              <a:custGeom>
                <a:avLst/>
                <a:gdLst>
                  <a:gd name="T0" fmla="*/ 692 w 1321"/>
                  <a:gd name="T1" fmla="*/ 173 h 712"/>
                  <a:gd name="T2" fmla="*/ 701 w 1321"/>
                  <a:gd name="T3" fmla="*/ 191 h 712"/>
                  <a:gd name="T4" fmla="*/ 703 w 1321"/>
                  <a:gd name="T5" fmla="*/ 208 h 712"/>
                  <a:gd name="T6" fmla="*/ 700 w 1321"/>
                  <a:gd name="T7" fmla="*/ 223 h 712"/>
                  <a:gd name="T8" fmla="*/ 691 w 1321"/>
                  <a:gd name="T9" fmla="*/ 238 h 712"/>
                  <a:gd name="T10" fmla="*/ 677 w 1321"/>
                  <a:gd name="T11" fmla="*/ 250 h 712"/>
                  <a:gd name="T12" fmla="*/ 659 w 1321"/>
                  <a:gd name="T13" fmla="*/ 261 h 712"/>
                  <a:gd name="T14" fmla="*/ 636 w 1321"/>
                  <a:gd name="T15" fmla="*/ 272 h 712"/>
                  <a:gd name="T16" fmla="*/ 610 w 1321"/>
                  <a:gd name="T17" fmla="*/ 281 h 712"/>
                  <a:gd name="T18" fmla="*/ 581 w 1321"/>
                  <a:gd name="T19" fmla="*/ 289 h 712"/>
                  <a:gd name="T20" fmla="*/ 549 w 1321"/>
                  <a:gd name="T21" fmla="*/ 295 h 712"/>
                  <a:gd name="T22" fmla="*/ 515 w 1321"/>
                  <a:gd name="T23" fmla="*/ 300 h 712"/>
                  <a:gd name="T24" fmla="*/ 477 w 1321"/>
                  <a:gd name="T25" fmla="*/ 305 h 712"/>
                  <a:gd name="T26" fmla="*/ 439 w 1321"/>
                  <a:gd name="T27" fmla="*/ 307 h 712"/>
                  <a:gd name="T28" fmla="*/ 423 w 1321"/>
                  <a:gd name="T29" fmla="*/ 308 h 712"/>
                  <a:gd name="T30" fmla="*/ 253 w 1321"/>
                  <a:gd name="T31" fmla="*/ 308 h 712"/>
                  <a:gd name="T32" fmla="*/ 251 w 1321"/>
                  <a:gd name="T33" fmla="*/ 308 h 712"/>
                  <a:gd name="T34" fmla="*/ 218 w 1321"/>
                  <a:gd name="T35" fmla="*/ 306 h 712"/>
                  <a:gd name="T36" fmla="*/ 185 w 1321"/>
                  <a:gd name="T37" fmla="*/ 305 h 712"/>
                  <a:gd name="T38" fmla="*/ 154 w 1321"/>
                  <a:gd name="T39" fmla="*/ 301 h 712"/>
                  <a:gd name="T40" fmla="*/ 125 w 1321"/>
                  <a:gd name="T41" fmla="*/ 298 h 712"/>
                  <a:gd name="T42" fmla="*/ 99 w 1321"/>
                  <a:gd name="T43" fmla="*/ 293 h 712"/>
                  <a:gd name="T44" fmla="*/ 75 w 1321"/>
                  <a:gd name="T45" fmla="*/ 287 h 712"/>
                  <a:gd name="T46" fmla="*/ 54 w 1321"/>
                  <a:gd name="T47" fmla="*/ 280 h 712"/>
                  <a:gd name="T48" fmla="*/ 36 w 1321"/>
                  <a:gd name="T49" fmla="*/ 273 h 712"/>
                  <a:gd name="T50" fmla="*/ 21 w 1321"/>
                  <a:gd name="T51" fmla="*/ 263 h 712"/>
                  <a:gd name="T52" fmla="*/ 10 w 1321"/>
                  <a:gd name="T53" fmla="*/ 252 h 712"/>
                  <a:gd name="T54" fmla="*/ 3 w 1321"/>
                  <a:gd name="T55" fmla="*/ 240 h 712"/>
                  <a:gd name="T56" fmla="*/ 0 w 1321"/>
                  <a:gd name="T57" fmla="*/ 227 h 712"/>
                  <a:gd name="T58" fmla="*/ 0 w 1321"/>
                  <a:gd name="T59" fmla="*/ 225 h 712"/>
                  <a:gd name="T60" fmla="*/ 2 w 1321"/>
                  <a:gd name="T61" fmla="*/ 211 h 712"/>
                  <a:gd name="T62" fmla="*/ 9 w 1321"/>
                  <a:gd name="T63" fmla="*/ 193 h 712"/>
                  <a:gd name="T64" fmla="*/ 27 w 1321"/>
                  <a:gd name="T65" fmla="*/ 160 h 712"/>
                  <a:gd name="T66" fmla="*/ 50 w 1321"/>
                  <a:gd name="T67" fmla="*/ 129 h 712"/>
                  <a:gd name="T68" fmla="*/ 78 w 1321"/>
                  <a:gd name="T69" fmla="*/ 102 h 712"/>
                  <a:gd name="T70" fmla="*/ 109 w 1321"/>
                  <a:gd name="T71" fmla="*/ 76 h 712"/>
                  <a:gd name="T72" fmla="*/ 144 w 1321"/>
                  <a:gd name="T73" fmla="*/ 54 h 712"/>
                  <a:gd name="T74" fmla="*/ 181 w 1321"/>
                  <a:gd name="T75" fmla="*/ 35 h 712"/>
                  <a:gd name="T76" fmla="*/ 221 w 1321"/>
                  <a:gd name="T77" fmla="*/ 20 h 712"/>
                  <a:gd name="T78" fmla="*/ 264 w 1321"/>
                  <a:gd name="T79" fmla="*/ 9 h 712"/>
                  <a:gd name="T80" fmla="*/ 309 w 1321"/>
                  <a:gd name="T81" fmla="*/ 3 h 712"/>
                  <a:gd name="T82" fmla="*/ 355 w 1321"/>
                  <a:gd name="T83" fmla="*/ 0 h 712"/>
                  <a:gd name="T84" fmla="*/ 355 w 1321"/>
                  <a:gd name="T85" fmla="*/ 0 h 712"/>
                  <a:gd name="T86" fmla="*/ 404 w 1321"/>
                  <a:gd name="T87" fmla="*/ 3 h 712"/>
                  <a:gd name="T88" fmla="*/ 451 w 1321"/>
                  <a:gd name="T89" fmla="*/ 10 h 712"/>
                  <a:gd name="T90" fmla="*/ 496 w 1321"/>
                  <a:gd name="T91" fmla="*/ 23 h 712"/>
                  <a:gd name="T92" fmla="*/ 537 w 1321"/>
                  <a:gd name="T93" fmla="*/ 39 h 712"/>
                  <a:gd name="T94" fmla="*/ 576 w 1321"/>
                  <a:gd name="T95" fmla="*/ 59 h 712"/>
                  <a:gd name="T96" fmla="*/ 611 w 1321"/>
                  <a:gd name="T97" fmla="*/ 84 h 712"/>
                  <a:gd name="T98" fmla="*/ 643 w 1321"/>
                  <a:gd name="T99" fmla="*/ 111 h 712"/>
                  <a:gd name="T100" fmla="*/ 669 w 1321"/>
                  <a:gd name="T101" fmla="*/ 141 h 712"/>
                  <a:gd name="T102" fmla="*/ 692 w 1321"/>
                  <a:gd name="T103" fmla="*/ 173 h 712"/>
                  <a:gd name="T104" fmla="*/ 692 w 1321"/>
                  <a:gd name="T105" fmla="*/ 17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12"/>
              <p:cNvGrpSpPr/>
              <p:nvPr/>
            </p:nvGrpSpPr>
            <p:grpSpPr bwMode="auto">
              <a:xfrm rot="-1297425" flipH="1" flipV="1">
                <a:off x="2525" y="2693"/>
                <a:ext cx="781" cy="188"/>
                <a:chOff x="2532" y="1051"/>
                <a:chExt cx="893" cy="246"/>
              </a:xfrm>
            </p:grpSpPr>
            <p:grpSp>
              <p:nvGrpSpPr>
                <p:cNvPr id="27" name="Group 13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3" name="AutoShape 14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" name="AutoShape 15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" name="AutoShape 16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" name="AutoShape 17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8" name="Group 18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9" name="AutoShape 19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" name="AutoShape 20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" name="AutoShape 21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" name="AutoShape 22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50" name="Text Box 41"/>
            <p:cNvSpPr txBox="1">
              <a:spLocks noChangeArrowheads="1"/>
            </p:cNvSpPr>
            <p:nvPr/>
          </p:nvSpPr>
          <p:spPr bwMode="auto">
            <a:xfrm>
              <a:off x="1272374" y="3568815"/>
              <a:ext cx="1905000" cy="69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云</a:t>
              </a:r>
              <a:r>
                <a:rPr lang="zh-CN" altLang="en-US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起</a:t>
              </a:r>
              <a:endParaRPr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  <a:defRPr/>
              </a:pPr>
              <a:r>
                <a:rPr lang="en-US" altLang="zh-CN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ERP</a:t>
              </a:r>
              <a:endPara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37" y="1534640"/>
            <a:ext cx="6046756" cy="3134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椭圆形标注 38"/>
          <p:cNvSpPr/>
          <p:nvPr/>
        </p:nvSpPr>
        <p:spPr>
          <a:xfrm>
            <a:off x="3248187" y="382512"/>
            <a:ext cx="2016224" cy="1562605"/>
          </a:xfrm>
          <a:prstGeom prst="wedgeEllipseCallout">
            <a:avLst>
              <a:gd name="adj1" fmla="val -34271"/>
              <a:gd name="adj2" fmla="val 5924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商家在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的后台进行绑定关系的审核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67" y="1038264"/>
            <a:ext cx="6471909" cy="356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订单批量管理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14296" y="627534"/>
            <a:ext cx="1577384" cy="1244288"/>
            <a:chOff x="827584" y="2978373"/>
            <a:chExt cx="2349790" cy="1825625"/>
          </a:xfrm>
        </p:grpSpPr>
        <p:grpSp>
          <p:nvGrpSpPr>
            <p:cNvPr id="22" name="Group 8"/>
            <p:cNvGrpSpPr/>
            <p:nvPr/>
          </p:nvGrpSpPr>
          <p:grpSpPr bwMode="auto">
            <a:xfrm>
              <a:off x="827584" y="2978373"/>
              <a:ext cx="1879600" cy="1825625"/>
              <a:chOff x="2457" y="2000"/>
              <a:chExt cx="901" cy="888"/>
            </a:xfrm>
          </p:grpSpPr>
          <p:pic>
            <p:nvPicPr>
              <p:cNvPr id="23" name="Picture 9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2457" y="2000"/>
                <a:ext cx="901" cy="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Oval 10"/>
              <p:cNvSpPr>
                <a:spLocks noChangeArrowheads="1"/>
              </p:cNvSpPr>
              <p:nvPr/>
            </p:nvSpPr>
            <p:spPr bwMode="ltGray">
              <a:xfrm>
                <a:off x="2457" y="2000"/>
                <a:ext cx="895" cy="888"/>
              </a:xfrm>
              <a:prstGeom prst="ellipse">
                <a:avLst/>
              </a:prstGeom>
              <a:gradFill rotWithShape="1">
                <a:gsLst>
                  <a:gs pos="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  <a:gs pos="50000">
                    <a:srgbClr val="F8F8F8">
                      <a:alpha val="45000"/>
                    </a:srgbClr>
                  </a:gs>
                  <a:gs pos="10000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11"/>
              <p:cNvSpPr/>
              <p:nvPr/>
            </p:nvSpPr>
            <p:spPr bwMode="ltGray">
              <a:xfrm>
                <a:off x="2550" y="2018"/>
                <a:ext cx="703" cy="308"/>
              </a:xfrm>
              <a:custGeom>
                <a:avLst/>
                <a:gdLst>
                  <a:gd name="T0" fmla="*/ 692 w 1321"/>
                  <a:gd name="T1" fmla="*/ 173 h 712"/>
                  <a:gd name="T2" fmla="*/ 701 w 1321"/>
                  <a:gd name="T3" fmla="*/ 191 h 712"/>
                  <a:gd name="T4" fmla="*/ 703 w 1321"/>
                  <a:gd name="T5" fmla="*/ 208 h 712"/>
                  <a:gd name="T6" fmla="*/ 700 w 1321"/>
                  <a:gd name="T7" fmla="*/ 223 h 712"/>
                  <a:gd name="T8" fmla="*/ 691 w 1321"/>
                  <a:gd name="T9" fmla="*/ 238 h 712"/>
                  <a:gd name="T10" fmla="*/ 677 w 1321"/>
                  <a:gd name="T11" fmla="*/ 250 h 712"/>
                  <a:gd name="T12" fmla="*/ 659 w 1321"/>
                  <a:gd name="T13" fmla="*/ 261 h 712"/>
                  <a:gd name="T14" fmla="*/ 636 w 1321"/>
                  <a:gd name="T15" fmla="*/ 272 h 712"/>
                  <a:gd name="T16" fmla="*/ 610 w 1321"/>
                  <a:gd name="T17" fmla="*/ 281 h 712"/>
                  <a:gd name="T18" fmla="*/ 581 w 1321"/>
                  <a:gd name="T19" fmla="*/ 289 h 712"/>
                  <a:gd name="T20" fmla="*/ 549 w 1321"/>
                  <a:gd name="T21" fmla="*/ 295 h 712"/>
                  <a:gd name="T22" fmla="*/ 515 w 1321"/>
                  <a:gd name="T23" fmla="*/ 300 h 712"/>
                  <a:gd name="T24" fmla="*/ 477 w 1321"/>
                  <a:gd name="T25" fmla="*/ 305 h 712"/>
                  <a:gd name="T26" fmla="*/ 439 w 1321"/>
                  <a:gd name="T27" fmla="*/ 307 h 712"/>
                  <a:gd name="T28" fmla="*/ 423 w 1321"/>
                  <a:gd name="T29" fmla="*/ 308 h 712"/>
                  <a:gd name="T30" fmla="*/ 253 w 1321"/>
                  <a:gd name="T31" fmla="*/ 308 h 712"/>
                  <a:gd name="T32" fmla="*/ 251 w 1321"/>
                  <a:gd name="T33" fmla="*/ 308 h 712"/>
                  <a:gd name="T34" fmla="*/ 218 w 1321"/>
                  <a:gd name="T35" fmla="*/ 306 h 712"/>
                  <a:gd name="T36" fmla="*/ 185 w 1321"/>
                  <a:gd name="T37" fmla="*/ 305 h 712"/>
                  <a:gd name="T38" fmla="*/ 154 w 1321"/>
                  <a:gd name="T39" fmla="*/ 301 h 712"/>
                  <a:gd name="T40" fmla="*/ 125 w 1321"/>
                  <a:gd name="T41" fmla="*/ 298 h 712"/>
                  <a:gd name="T42" fmla="*/ 99 w 1321"/>
                  <a:gd name="T43" fmla="*/ 293 h 712"/>
                  <a:gd name="T44" fmla="*/ 75 w 1321"/>
                  <a:gd name="T45" fmla="*/ 287 h 712"/>
                  <a:gd name="T46" fmla="*/ 54 w 1321"/>
                  <a:gd name="T47" fmla="*/ 280 h 712"/>
                  <a:gd name="T48" fmla="*/ 36 w 1321"/>
                  <a:gd name="T49" fmla="*/ 273 h 712"/>
                  <a:gd name="T50" fmla="*/ 21 w 1321"/>
                  <a:gd name="T51" fmla="*/ 263 h 712"/>
                  <a:gd name="T52" fmla="*/ 10 w 1321"/>
                  <a:gd name="T53" fmla="*/ 252 h 712"/>
                  <a:gd name="T54" fmla="*/ 3 w 1321"/>
                  <a:gd name="T55" fmla="*/ 240 h 712"/>
                  <a:gd name="T56" fmla="*/ 0 w 1321"/>
                  <a:gd name="T57" fmla="*/ 227 h 712"/>
                  <a:gd name="T58" fmla="*/ 0 w 1321"/>
                  <a:gd name="T59" fmla="*/ 225 h 712"/>
                  <a:gd name="T60" fmla="*/ 2 w 1321"/>
                  <a:gd name="T61" fmla="*/ 211 h 712"/>
                  <a:gd name="T62" fmla="*/ 9 w 1321"/>
                  <a:gd name="T63" fmla="*/ 193 h 712"/>
                  <a:gd name="T64" fmla="*/ 27 w 1321"/>
                  <a:gd name="T65" fmla="*/ 160 h 712"/>
                  <a:gd name="T66" fmla="*/ 50 w 1321"/>
                  <a:gd name="T67" fmla="*/ 129 h 712"/>
                  <a:gd name="T68" fmla="*/ 78 w 1321"/>
                  <a:gd name="T69" fmla="*/ 102 h 712"/>
                  <a:gd name="T70" fmla="*/ 109 w 1321"/>
                  <a:gd name="T71" fmla="*/ 76 h 712"/>
                  <a:gd name="T72" fmla="*/ 144 w 1321"/>
                  <a:gd name="T73" fmla="*/ 54 h 712"/>
                  <a:gd name="T74" fmla="*/ 181 w 1321"/>
                  <a:gd name="T75" fmla="*/ 35 h 712"/>
                  <a:gd name="T76" fmla="*/ 221 w 1321"/>
                  <a:gd name="T77" fmla="*/ 20 h 712"/>
                  <a:gd name="T78" fmla="*/ 264 w 1321"/>
                  <a:gd name="T79" fmla="*/ 9 h 712"/>
                  <a:gd name="T80" fmla="*/ 309 w 1321"/>
                  <a:gd name="T81" fmla="*/ 3 h 712"/>
                  <a:gd name="T82" fmla="*/ 355 w 1321"/>
                  <a:gd name="T83" fmla="*/ 0 h 712"/>
                  <a:gd name="T84" fmla="*/ 355 w 1321"/>
                  <a:gd name="T85" fmla="*/ 0 h 712"/>
                  <a:gd name="T86" fmla="*/ 404 w 1321"/>
                  <a:gd name="T87" fmla="*/ 3 h 712"/>
                  <a:gd name="T88" fmla="*/ 451 w 1321"/>
                  <a:gd name="T89" fmla="*/ 10 h 712"/>
                  <a:gd name="T90" fmla="*/ 496 w 1321"/>
                  <a:gd name="T91" fmla="*/ 23 h 712"/>
                  <a:gd name="T92" fmla="*/ 537 w 1321"/>
                  <a:gd name="T93" fmla="*/ 39 h 712"/>
                  <a:gd name="T94" fmla="*/ 576 w 1321"/>
                  <a:gd name="T95" fmla="*/ 59 h 712"/>
                  <a:gd name="T96" fmla="*/ 611 w 1321"/>
                  <a:gd name="T97" fmla="*/ 84 h 712"/>
                  <a:gd name="T98" fmla="*/ 643 w 1321"/>
                  <a:gd name="T99" fmla="*/ 111 h 712"/>
                  <a:gd name="T100" fmla="*/ 669 w 1321"/>
                  <a:gd name="T101" fmla="*/ 141 h 712"/>
                  <a:gd name="T102" fmla="*/ 692 w 1321"/>
                  <a:gd name="T103" fmla="*/ 173 h 712"/>
                  <a:gd name="T104" fmla="*/ 692 w 1321"/>
                  <a:gd name="T105" fmla="*/ 17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12"/>
              <p:cNvGrpSpPr/>
              <p:nvPr/>
            </p:nvGrpSpPr>
            <p:grpSpPr bwMode="auto">
              <a:xfrm rot="-1297425" flipH="1" flipV="1">
                <a:off x="2525" y="2693"/>
                <a:ext cx="781" cy="188"/>
                <a:chOff x="2532" y="1051"/>
                <a:chExt cx="893" cy="246"/>
              </a:xfrm>
            </p:grpSpPr>
            <p:grpSp>
              <p:nvGrpSpPr>
                <p:cNvPr id="27" name="Group 13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3" name="AutoShape 14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" name="AutoShape 15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" name="AutoShape 16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" name="AutoShape 17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8" name="Group 18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9" name="AutoShape 19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" name="AutoShape 20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" name="AutoShape 21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" name="AutoShape 22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50" name="Text Box 41"/>
            <p:cNvSpPr txBox="1">
              <a:spLocks noChangeArrowheads="1"/>
            </p:cNvSpPr>
            <p:nvPr/>
          </p:nvSpPr>
          <p:spPr bwMode="auto">
            <a:xfrm>
              <a:off x="1272374" y="3568815"/>
              <a:ext cx="1905000" cy="69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云</a:t>
              </a:r>
              <a:r>
                <a:rPr lang="zh-CN" altLang="en-US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起</a:t>
              </a:r>
              <a:endParaRPr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  <a:defRPr/>
              </a:pPr>
              <a:r>
                <a:rPr lang="en-US" altLang="zh-CN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ERP</a:t>
              </a:r>
              <a:endPara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354290" y="680718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当订单数量多于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条后，则会显示了解并开通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，如用户开通过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则显示进入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订单处理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8556" y="173087"/>
            <a:ext cx="4821598" cy="670471"/>
          </a:xfrm>
        </p:spPr>
        <p:txBody>
          <a:bodyPr/>
          <a:lstStyle/>
          <a:p>
            <a:r>
              <a:rPr lang="zh-CN" altLang="en-US" dirty="0"/>
              <a:t>高效支付，集中管理交易</a:t>
            </a:r>
            <a:endParaRPr lang="zh-CN" altLang="en-US" dirty="0"/>
          </a:p>
        </p:txBody>
      </p:sp>
      <p:sp>
        <p:nvSpPr>
          <p:cNvPr id="49" name="AutoShape 1"/>
          <p:cNvSpPr>
            <a:spLocks noChangeArrowheads="1"/>
          </p:cNvSpPr>
          <p:nvPr/>
        </p:nvSpPr>
        <p:spPr bwMode="auto">
          <a:xfrm>
            <a:off x="1979538" y="803061"/>
            <a:ext cx="1517650" cy="1323975"/>
          </a:xfrm>
          <a:prstGeom prst="hexagon">
            <a:avLst>
              <a:gd name="adj" fmla="val 28657"/>
              <a:gd name="vf" fmla="val 115470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AutoShape 2"/>
          <p:cNvSpPr>
            <a:spLocks noChangeArrowheads="1"/>
          </p:cNvSpPr>
          <p:nvPr/>
        </p:nvSpPr>
        <p:spPr bwMode="auto">
          <a:xfrm>
            <a:off x="755576" y="1487274"/>
            <a:ext cx="1517650" cy="1323975"/>
          </a:xfrm>
          <a:prstGeom prst="hexagon">
            <a:avLst>
              <a:gd name="adj" fmla="val 28657"/>
              <a:gd name="vf" fmla="val 115470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AutoShape 3"/>
          <p:cNvSpPr>
            <a:spLocks noChangeArrowheads="1"/>
          </p:cNvSpPr>
          <p:nvPr/>
        </p:nvSpPr>
        <p:spPr bwMode="auto">
          <a:xfrm>
            <a:off x="755576" y="2890624"/>
            <a:ext cx="1517650" cy="1323975"/>
          </a:xfrm>
          <a:prstGeom prst="hexagon">
            <a:avLst>
              <a:gd name="adj" fmla="val 28657"/>
              <a:gd name="vf" fmla="val 115470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AutoShape 4"/>
          <p:cNvSpPr>
            <a:spLocks noChangeArrowheads="1"/>
          </p:cNvSpPr>
          <p:nvPr/>
        </p:nvSpPr>
        <p:spPr bwMode="auto">
          <a:xfrm>
            <a:off x="3203501" y="1487274"/>
            <a:ext cx="1517650" cy="1323975"/>
          </a:xfrm>
          <a:prstGeom prst="hexagon">
            <a:avLst>
              <a:gd name="adj" fmla="val 28657"/>
              <a:gd name="vf" fmla="val 115470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AutoShape 5"/>
          <p:cNvSpPr>
            <a:spLocks noChangeArrowheads="1"/>
          </p:cNvSpPr>
          <p:nvPr/>
        </p:nvSpPr>
        <p:spPr bwMode="auto">
          <a:xfrm>
            <a:off x="1979538" y="2206411"/>
            <a:ext cx="1517650" cy="1323975"/>
          </a:xfrm>
          <a:prstGeom prst="hexagon">
            <a:avLst>
              <a:gd name="adj" fmla="val 28657"/>
              <a:gd name="vf" fmla="val 115470"/>
            </a:avLst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723900" algn="l"/>
                <a:tab pos="1447800" algn="l"/>
              </a:tabLst>
              <a:defRPr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AutoShape 6"/>
          <p:cNvSpPr>
            <a:spLocks noChangeArrowheads="1"/>
          </p:cNvSpPr>
          <p:nvPr/>
        </p:nvSpPr>
        <p:spPr bwMode="auto">
          <a:xfrm>
            <a:off x="1979538" y="3611349"/>
            <a:ext cx="1517650" cy="1323975"/>
          </a:xfrm>
          <a:prstGeom prst="hexagon">
            <a:avLst>
              <a:gd name="adj" fmla="val 28657"/>
              <a:gd name="vf" fmla="val 115470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auto">
          <a:xfrm>
            <a:off x="3201913" y="2890624"/>
            <a:ext cx="1517650" cy="1323975"/>
          </a:xfrm>
          <a:prstGeom prst="hexagon">
            <a:avLst>
              <a:gd name="adj" fmla="val 28657"/>
              <a:gd name="vf" fmla="val 115470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136525" algn="l"/>
              </a:tabLst>
              <a:defRPr/>
            </a:pP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5767313" y="2439774"/>
            <a:ext cx="2600325" cy="2216150"/>
          </a:xfrm>
          <a:prstGeom prst="hexagon">
            <a:avLst>
              <a:gd name="adj" fmla="val 29334"/>
              <a:gd name="vf" fmla="val 115470"/>
            </a:avLst>
          </a:prstGeom>
          <a:gradFill flip="none" rotWithShape="1">
            <a:gsLst>
              <a:gs pos="0">
                <a:srgbClr val="FFCF01"/>
              </a:gs>
              <a:gs pos="90000">
                <a:srgbClr val="E22000"/>
              </a:gs>
            </a:gsLst>
            <a:lin ang="189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extrusionH="304800">
            <a:bevelT w="101600" prst="convex"/>
            <a:bevelB w="0" h="63500"/>
            <a:contourClr>
              <a:srgbClr val="FFE593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eaLnBrk="0" fontAlgn="ctr" hangingPunct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AutoShape 9"/>
          <p:cNvCxnSpPr>
            <a:cxnSpLocks noChangeShapeType="1"/>
            <a:stCxn id="56" idx="1"/>
            <a:endCxn id="57" idx="2"/>
          </p:cNvCxnSpPr>
          <p:nvPr/>
        </p:nvCxnSpPr>
        <p:spPr bwMode="auto">
          <a:xfrm>
            <a:off x="3949626" y="3541499"/>
            <a:ext cx="1819275" cy="6350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tailEnd type="triangle" w="med" len="med"/>
          </a:ln>
        </p:spPr>
      </p:cxnSp>
      <p:sp>
        <p:nvSpPr>
          <p:cNvPr id="59" name="TextBox 147"/>
          <p:cNvSpPr txBox="1">
            <a:spLocks noChangeArrowheads="1"/>
          </p:cNvSpPr>
          <p:nvPr/>
        </p:nvSpPr>
        <p:spPr bwMode="auto">
          <a:xfrm>
            <a:off x="5899112" y="3267107"/>
            <a:ext cx="2268525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ctr" fontAlgn="ctr">
              <a:buClr>
                <a:srgbClr val="FF0000"/>
              </a:buClr>
              <a:buSzPct val="70000"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一个收银账号，管理多种支付通道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kumimoji="1" lang="zh-CN" altLang="en-US" sz="1600" dirty="0">
              <a:solidFill>
                <a:schemeClr val="bg1"/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147"/>
          <p:cNvSpPr txBox="1">
            <a:spLocks noChangeArrowheads="1"/>
          </p:cNvSpPr>
          <p:nvPr/>
        </p:nvSpPr>
        <p:spPr bwMode="auto">
          <a:xfrm>
            <a:off x="2184336" y="1195406"/>
            <a:ext cx="1054079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一个收银账号</a:t>
            </a:r>
            <a:endParaRPr kumimoji="1" lang="zh-CN" altLang="en-US" sz="14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147"/>
          <p:cNvSpPr txBox="1">
            <a:spLocks noChangeArrowheads="1"/>
          </p:cNvSpPr>
          <p:nvPr/>
        </p:nvSpPr>
        <p:spPr bwMode="auto">
          <a:xfrm>
            <a:off x="3398782" y="1838348"/>
            <a:ext cx="1054079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聚合</a:t>
            </a:r>
            <a:endParaRPr kumimoji="1" lang="en-US" altLang="zh-CN" sz="1400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微信支付</a:t>
            </a:r>
            <a:endParaRPr kumimoji="1" lang="zh-CN" altLang="en-US" sz="14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147"/>
          <p:cNvSpPr txBox="1">
            <a:spLocks noChangeArrowheads="1"/>
          </p:cNvSpPr>
          <p:nvPr/>
        </p:nvSpPr>
        <p:spPr bwMode="auto">
          <a:xfrm>
            <a:off x="969890" y="1838348"/>
            <a:ext cx="1054079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聚合</a:t>
            </a:r>
            <a:endParaRPr kumimoji="1" lang="en-US" altLang="zh-CN" sz="1400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  <a:endParaRPr kumimoji="1" lang="zh-CN" altLang="en-US" sz="14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147"/>
          <p:cNvSpPr txBox="1">
            <a:spLocks noChangeArrowheads="1"/>
          </p:cNvSpPr>
          <p:nvPr/>
        </p:nvSpPr>
        <p:spPr bwMode="auto">
          <a:xfrm>
            <a:off x="969890" y="3159386"/>
            <a:ext cx="1054079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缩短其他支付通道申请时间</a:t>
            </a:r>
            <a:endParaRPr kumimoji="1" lang="zh-CN" altLang="en-US" sz="14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147"/>
          <p:cNvSpPr txBox="1">
            <a:spLocks noChangeArrowheads="1"/>
          </p:cNvSpPr>
          <p:nvPr/>
        </p:nvSpPr>
        <p:spPr bwMode="auto">
          <a:xfrm>
            <a:off x="2184336" y="4089209"/>
            <a:ext cx="1054079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kumimoji="1"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降低费率</a:t>
            </a:r>
            <a:endParaRPr kumimoji="1" lang="zh-CN" altLang="en-US" sz="1400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147"/>
          <p:cNvSpPr txBox="1">
            <a:spLocks noChangeArrowheads="1"/>
          </p:cNvSpPr>
          <p:nvPr/>
        </p:nvSpPr>
        <p:spPr bwMode="auto">
          <a:xfrm>
            <a:off x="2201827" y="2709862"/>
            <a:ext cx="1054079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kumimoji="1" lang="zh-CN" altLang="en-US" sz="1400" b="1" dirty="0"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kumimoji="1" lang="zh-CN" altLang="en-US" sz="1400" b="1" dirty="0" smtClean="0"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起收银</a:t>
            </a:r>
            <a:endParaRPr kumimoji="1" lang="zh-CN" altLang="en-US" sz="1400" b="1" dirty="0">
              <a:solidFill>
                <a:schemeClr val="bg1"/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8556" y="173087"/>
            <a:ext cx="4821598" cy="670471"/>
          </a:xfrm>
        </p:spPr>
        <p:txBody>
          <a:bodyPr/>
          <a:lstStyle/>
          <a:p>
            <a:r>
              <a:rPr lang="zh-CN" altLang="en-US" dirty="0"/>
              <a:t>高效支付，集中管理交易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059582"/>
            <a:ext cx="7416824" cy="356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79512" y="689669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商家注册云起账号，首次安装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ECShop3.0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则自动开通云起收银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开源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349885" y="825500"/>
            <a:ext cx="8268335" cy="39420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8556" y="173087"/>
            <a:ext cx="4821598" cy="670471"/>
          </a:xfrm>
        </p:spPr>
        <p:txBody>
          <a:bodyPr/>
          <a:lstStyle/>
          <a:p>
            <a:r>
              <a:rPr lang="zh-CN" altLang="en-US" dirty="0"/>
              <a:t>高效支付，集中管理交易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1059582"/>
            <a:ext cx="7704857" cy="36305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9512" y="689669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商家开通云起收银，前台消费者在下单页可以选择对应的支付方式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8556" y="173087"/>
            <a:ext cx="4821598" cy="670471"/>
          </a:xfrm>
        </p:spPr>
        <p:txBody>
          <a:bodyPr/>
          <a:lstStyle/>
          <a:p>
            <a:r>
              <a:rPr lang="zh-CN" altLang="en-US" dirty="0"/>
              <a:t>高效支付，集中管理交易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9512" y="689669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商家开通云起收银，前台消费者在在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端进行扫码支付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60140"/>
            <a:ext cx="4793362" cy="3288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60140"/>
            <a:ext cx="2280129" cy="3292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提升消费者体验</a:t>
            </a:r>
            <a:endParaRPr lang="zh-CN" altLang="en-US" dirty="0"/>
          </a:p>
        </p:txBody>
      </p:sp>
      <p:sp>
        <p:nvSpPr>
          <p:cNvPr id="20" name="泪滴形 19"/>
          <p:cNvSpPr/>
          <p:nvPr/>
        </p:nvSpPr>
        <p:spPr>
          <a:xfrm rot="216446">
            <a:off x="2766666" y="1148019"/>
            <a:ext cx="1588995" cy="1669186"/>
          </a:xfrm>
          <a:prstGeom prst="teardrop">
            <a:avLst/>
          </a:prstGeom>
          <a:solidFill>
            <a:srgbClr val="FFDC6D"/>
          </a:solidFill>
          <a:ln w="34925">
            <a:solidFill>
              <a:srgbClr val="FFFFFF"/>
            </a:solidFill>
          </a:ln>
          <a:effectLst/>
          <a:scene3d>
            <a:camera prst="perspectiveAbove"/>
            <a:lightRig rig="threePt" dir="t">
              <a:rot lat="0" lon="0" rev="10200000"/>
            </a:lightRig>
          </a:scene3d>
          <a:sp3d extrusionH="120650" prstMaterial="plastic">
            <a:bevelT w="285750" h="50800" prst="softRound"/>
            <a:bevelB w="88900" h="1079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/>
        </p:nvSpPr>
        <p:spPr>
          <a:xfrm rot="16200000">
            <a:off x="1277434" y="398755"/>
            <a:ext cx="2312203" cy="2564646"/>
          </a:xfrm>
          <a:prstGeom prst="teardrop">
            <a:avLst/>
          </a:prstGeom>
          <a:solidFill>
            <a:srgbClr val="FFDC6D"/>
          </a:solidFill>
          <a:ln w="34925">
            <a:solidFill>
              <a:srgbClr val="FFFFFF"/>
            </a:solidFill>
          </a:ln>
          <a:effectLst/>
          <a:scene3d>
            <a:camera prst="isometricOffAxis1Right">
              <a:rot lat="21480000" lon="20039998" rev="0"/>
            </a:camera>
            <a:lightRig rig="threePt" dir="t">
              <a:rot lat="0" lon="0" rev="8400000"/>
            </a:lightRig>
          </a:scene3d>
          <a:sp3d extrusionH="120650" prstMaterial="plastic">
            <a:bevelT w="285750" h="50800" prst="softRound"/>
            <a:bevelB w="88900" h="1079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5"/>
          <p:cNvGrpSpPr/>
          <p:nvPr/>
        </p:nvGrpSpPr>
        <p:grpSpPr>
          <a:xfrm>
            <a:off x="1360710" y="3147814"/>
            <a:ext cx="2154262" cy="582632"/>
            <a:chOff x="883559" y="2814449"/>
            <a:chExt cx="1622611" cy="582632"/>
          </a:xfrm>
        </p:grpSpPr>
        <p:grpSp>
          <p:nvGrpSpPr>
            <p:cNvPr id="23" name="组合 11"/>
            <p:cNvGrpSpPr/>
            <p:nvPr/>
          </p:nvGrpSpPr>
          <p:grpSpPr>
            <a:xfrm>
              <a:off x="883559" y="2814449"/>
              <a:ext cx="1622611" cy="582632"/>
              <a:chOff x="883559" y="2814449"/>
              <a:chExt cx="1622611" cy="582632"/>
            </a:xfrm>
          </p:grpSpPr>
          <p:sp>
            <p:nvSpPr>
              <p:cNvPr id="25" name="Rectangle 3"/>
              <p:cNvSpPr>
                <a:spLocks noChangeArrowheads="1"/>
              </p:cNvSpPr>
              <p:nvPr/>
            </p:nvSpPr>
            <p:spPr bwMode="auto">
              <a:xfrm>
                <a:off x="883559" y="2814449"/>
                <a:ext cx="1622611" cy="582632"/>
              </a:xfrm>
              <a:prstGeom prst="roundRect">
                <a:avLst>
                  <a:gd name="adj" fmla="val 25613"/>
                </a:avLst>
              </a:prstGeom>
              <a:gradFill>
                <a:gsLst>
                  <a:gs pos="0">
                    <a:srgbClr val="FFC000"/>
                  </a:gs>
                  <a:gs pos="100000">
                    <a:schemeClr val="accent6"/>
                  </a:gs>
                </a:gsLst>
                <a:lin ang="5400000" scaled="0"/>
              </a:gradFill>
              <a:ln w="34925">
                <a:solidFill>
                  <a:srgbClr val="FFFFFF"/>
                </a:solidFill>
              </a:ln>
              <a:effectLst/>
              <a:scene3d>
                <a:camera prst="orthographicFront"/>
                <a:lightRig rig="threePt" dir="t">
                  <a:rot lat="0" lon="0" rev="18000000"/>
                </a:lightRig>
              </a:scene3d>
              <a:sp3d extrusionH="101600" prstMaterial="metal">
                <a:bevelT w="139700" h="69850" prst="slope"/>
                <a:bevelB w="203200" h="18415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2" algn="ctr" fontAlgn="ctr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tabLst>
                    <a:tab pos="136525" algn="l"/>
                  </a:tabLst>
                  <a:defRPr/>
                </a:pPr>
                <a:endParaRPr lang="zh-CN" altLang="en-US" dirty="0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1000101" y="2928934"/>
                <a:ext cx="1357618" cy="30873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Text Box 39"/>
            <p:cNvSpPr txBox="1">
              <a:spLocks noChangeArrowheads="1"/>
            </p:cNvSpPr>
            <p:nvPr/>
          </p:nvSpPr>
          <p:spPr bwMode="auto">
            <a:xfrm>
              <a:off x="902064" y="2922494"/>
              <a:ext cx="1580361" cy="2951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看点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弦形 26"/>
          <p:cNvSpPr/>
          <p:nvPr/>
        </p:nvSpPr>
        <p:spPr>
          <a:xfrm rot="11704162">
            <a:off x="1344295" y="719455"/>
            <a:ext cx="2049780" cy="1765935"/>
          </a:xfrm>
          <a:prstGeom prst="chord">
            <a:avLst>
              <a:gd name="adj1" fmla="val 3644907"/>
              <a:gd name="adj2" fmla="val 19353987"/>
            </a:avLst>
          </a:prstGeom>
          <a:solidFill>
            <a:schemeClr val="bg1"/>
          </a:solidFill>
          <a:ln>
            <a:noFill/>
          </a:ln>
          <a:scene3d>
            <a:camera prst="orthographicFront">
              <a:rot lat="21303335" lon="296539" rev="222144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8" name="TextBox 27"/>
          <p:cNvSpPr txBox="1"/>
          <p:nvPr/>
        </p:nvSpPr>
        <p:spPr>
          <a:xfrm>
            <a:off x="1233027" y="748031"/>
            <a:ext cx="78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01</a:t>
            </a:r>
            <a:endParaRPr lang="zh-CN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" name="Text Box 39"/>
          <p:cNvSpPr txBox="1">
            <a:spLocks noChangeArrowheads="1"/>
          </p:cNvSpPr>
          <p:nvPr/>
        </p:nvSpPr>
        <p:spPr bwMode="auto">
          <a:xfrm>
            <a:off x="1766325" y="1433585"/>
            <a:ext cx="164784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1600" dirty="0"/>
              <a:t>全程物流跟踪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泪滴形 29"/>
          <p:cNvSpPr/>
          <p:nvPr/>
        </p:nvSpPr>
        <p:spPr>
          <a:xfrm rot="216446">
            <a:off x="6337451" y="1170996"/>
            <a:ext cx="1588995" cy="1669186"/>
          </a:xfrm>
          <a:prstGeom prst="teardrop">
            <a:avLst/>
          </a:prstGeom>
          <a:gradFill flip="none" rotWithShape="1">
            <a:gsLst>
              <a:gs pos="10000">
                <a:srgbClr val="0070C0"/>
              </a:gs>
              <a:gs pos="78000">
                <a:srgbClr val="00B0F0"/>
              </a:gs>
            </a:gsLst>
            <a:lin ang="16200000" scaled="1"/>
            <a:tileRect/>
          </a:gradFill>
          <a:ln w="34925">
            <a:solidFill>
              <a:srgbClr val="FFFFFF"/>
            </a:solidFill>
          </a:ln>
          <a:effectLst/>
          <a:scene3d>
            <a:camera prst="perspectiveAbove"/>
            <a:lightRig rig="threePt" dir="t">
              <a:rot lat="0" lon="0" rev="10200000"/>
            </a:lightRig>
          </a:scene3d>
          <a:sp3d extrusionH="120650" prstMaterial="plastic">
            <a:bevelT w="285750" h="50800" prst="softRound"/>
            <a:bevelB w="88900" h="1079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泪滴形 30"/>
          <p:cNvSpPr/>
          <p:nvPr/>
        </p:nvSpPr>
        <p:spPr>
          <a:xfrm rot="16200000">
            <a:off x="4848219" y="421732"/>
            <a:ext cx="2312203" cy="2564646"/>
          </a:xfrm>
          <a:prstGeom prst="teardrop">
            <a:avLst/>
          </a:prstGeom>
          <a:gradFill flip="none" rotWithShape="1">
            <a:gsLst>
              <a:gs pos="10000">
                <a:srgbClr val="0070C0"/>
              </a:gs>
              <a:gs pos="78000">
                <a:srgbClr val="00B0F0"/>
              </a:gs>
            </a:gsLst>
            <a:lin ang="16200000" scaled="1"/>
            <a:tileRect/>
          </a:gradFill>
          <a:ln w="34925">
            <a:solidFill>
              <a:srgbClr val="FFFFFF"/>
            </a:solidFill>
          </a:ln>
          <a:effectLst/>
          <a:scene3d>
            <a:camera prst="isometricOffAxis1Right">
              <a:rot lat="21480000" lon="20039998" rev="0"/>
            </a:camera>
            <a:lightRig rig="threePt" dir="t">
              <a:rot lat="0" lon="0" rev="8400000"/>
            </a:lightRig>
          </a:scene3d>
          <a:sp3d extrusionH="120650" prstMaterial="plastic">
            <a:bevelT w="285750" h="50800" prst="softRound"/>
            <a:bevelB w="88900" h="1079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弦形 31"/>
          <p:cNvSpPr/>
          <p:nvPr/>
        </p:nvSpPr>
        <p:spPr>
          <a:xfrm rot="11704162">
            <a:off x="4915585" y="783623"/>
            <a:ext cx="2179948" cy="1840903"/>
          </a:xfrm>
          <a:prstGeom prst="chord">
            <a:avLst>
              <a:gd name="adj1" fmla="val 3644907"/>
              <a:gd name="adj2" fmla="val 19353987"/>
            </a:avLst>
          </a:prstGeom>
          <a:solidFill>
            <a:schemeClr val="bg1"/>
          </a:solidFill>
          <a:ln>
            <a:noFill/>
          </a:ln>
          <a:scene3d>
            <a:camera prst="orthographicFront">
              <a:rot lat="21303335" lon="296539" rev="222144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803812" y="771008"/>
            <a:ext cx="78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02</a:t>
            </a:r>
            <a:endParaRPr lang="zh-CN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0" name="组合 23"/>
          <p:cNvGrpSpPr/>
          <p:nvPr/>
        </p:nvGrpSpPr>
        <p:grpSpPr>
          <a:xfrm>
            <a:off x="5436096" y="3147814"/>
            <a:ext cx="2154262" cy="582632"/>
            <a:chOff x="883559" y="2814449"/>
            <a:chExt cx="1622611" cy="582632"/>
          </a:xfrm>
        </p:grpSpPr>
        <p:grpSp>
          <p:nvGrpSpPr>
            <p:cNvPr id="41" name="组合 11"/>
            <p:cNvGrpSpPr/>
            <p:nvPr/>
          </p:nvGrpSpPr>
          <p:grpSpPr>
            <a:xfrm>
              <a:off x="883559" y="2814449"/>
              <a:ext cx="1622611" cy="582632"/>
              <a:chOff x="883559" y="2814449"/>
              <a:chExt cx="1622611" cy="582632"/>
            </a:xfrm>
          </p:grpSpPr>
          <p:sp>
            <p:nvSpPr>
              <p:cNvPr id="43" name="Rectangle 3"/>
              <p:cNvSpPr>
                <a:spLocks noChangeArrowheads="1"/>
              </p:cNvSpPr>
              <p:nvPr/>
            </p:nvSpPr>
            <p:spPr bwMode="auto">
              <a:xfrm>
                <a:off x="883559" y="2814449"/>
                <a:ext cx="1622611" cy="582632"/>
              </a:xfrm>
              <a:prstGeom prst="roundRect">
                <a:avLst>
                  <a:gd name="adj" fmla="val 25613"/>
                </a:avLst>
              </a:prstGeom>
              <a:gradFill>
                <a:gsLst>
                  <a:gs pos="0">
                    <a:srgbClr val="FFC000"/>
                  </a:gs>
                  <a:gs pos="100000">
                    <a:schemeClr val="accent6"/>
                  </a:gs>
                </a:gsLst>
                <a:lin ang="5400000" scaled="0"/>
              </a:gradFill>
              <a:ln w="34925">
                <a:solidFill>
                  <a:srgbClr val="FFFFFF"/>
                </a:solidFill>
              </a:ln>
              <a:effectLst/>
              <a:scene3d>
                <a:camera prst="orthographicFront"/>
                <a:lightRig rig="threePt" dir="t">
                  <a:rot lat="0" lon="0" rev="18000000"/>
                </a:lightRig>
              </a:scene3d>
              <a:sp3d extrusionH="101600" prstMaterial="metal">
                <a:bevelT w="139700" h="69850" prst="slope"/>
                <a:bevelB w="203200" h="18415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2" algn="ctr" fontAlgn="ctr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tabLst>
                    <a:tab pos="136525" algn="l"/>
                  </a:tabLst>
                  <a:defRPr/>
                </a:pPr>
                <a:endParaRPr lang="zh-CN" altLang="en-US" dirty="0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1000101" y="2928934"/>
                <a:ext cx="1357618" cy="30873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Text Box 39"/>
            <p:cNvSpPr txBox="1">
              <a:spLocks noChangeArrowheads="1"/>
            </p:cNvSpPr>
            <p:nvPr/>
          </p:nvSpPr>
          <p:spPr bwMode="auto">
            <a:xfrm>
              <a:off x="902064" y="2922494"/>
              <a:ext cx="1580361" cy="2951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看点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 Box 39"/>
          <p:cNvSpPr txBox="1">
            <a:spLocks noChangeArrowheads="1"/>
          </p:cNvSpPr>
          <p:nvPr/>
        </p:nvSpPr>
        <p:spPr bwMode="auto">
          <a:xfrm>
            <a:off x="1437471" y="3865372"/>
            <a:ext cx="2622556" cy="5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zh-CN" sz="1100" dirty="0"/>
              <a:t>消费者可通过订单详情直接查看包裹物流配送状态，随时掌握订单到达情况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 Box 39"/>
          <p:cNvSpPr txBox="1">
            <a:spLocks noChangeArrowheads="1"/>
          </p:cNvSpPr>
          <p:nvPr/>
        </p:nvSpPr>
        <p:spPr bwMode="auto">
          <a:xfrm>
            <a:off x="5553328" y="3873322"/>
            <a:ext cx="2622556" cy="854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100" dirty="0" smtClean="0"/>
              <a:t>找到之前购买的产品很繁琐，用户可</a:t>
            </a:r>
            <a:r>
              <a:rPr lang="zh-CN" altLang="zh-CN" sz="1100" dirty="0" smtClean="0"/>
              <a:t>一键将</a:t>
            </a:r>
            <a:r>
              <a:rPr lang="zh-CN" altLang="zh-CN" sz="1100" dirty="0"/>
              <a:t>历史订单重新放入购物车</a:t>
            </a:r>
            <a:r>
              <a:rPr lang="zh-CN" altLang="zh-CN" sz="1100" dirty="0" smtClean="0"/>
              <a:t>，缩短购物</a:t>
            </a:r>
            <a:r>
              <a:rPr lang="zh-CN" altLang="zh-CN" sz="1100" dirty="0"/>
              <a:t>时间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 Box 39"/>
          <p:cNvSpPr txBox="1">
            <a:spLocks noChangeArrowheads="1"/>
          </p:cNvSpPr>
          <p:nvPr/>
        </p:nvSpPr>
        <p:spPr bwMode="auto">
          <a:xfrm>
            <a:off x="5364088" y="1473241"/>
            <a:ext cx="164784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1600" dirty="0"/>
              <a:t>一键再次购买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1115616" y="173087"/>
            <a:ext cx="4821598" cy="670471"/>
          </a:xfrm>
          <a:prstGeom prst="rect">
            <a:avLst/>
          </a:prstGeom>
        </p:spPr>
        <p:txBody>
          <a:bodyPr lIns="91436" tIns="45718" rIns="91436" bIns="45718"/>
          <a:lstStyle>
            <a:lvl1pPr algn="l" defTabSz="913765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提升消费者体验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" y="1098122"/>
            <a:ext cx="6624736" cy="34898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563638"/>
            <a:ext cx="3877736" cy="20882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9512" y="689669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商家后台开启云起物流查询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31590"/>
            <a:ext cx="7056784" cy="328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2"/>
          <p:cNvSpPr txBox="1"/>
          <p:nvPr/>
        </p:nvSpPr>
        <p:spPr>
          <a:xfrm>
            <a:off x="1115616" y="173087"/>
            <a:ext cx="4821598" cy="670471"/>
          </a:xfrm>
          <a:prstGeom prst="rect">
            <a:avLst/>
          </a:prstGeom>
        </p:spPr>
        <p:txBody>
          <a:bodyPr lIns="91436" tIns="45718" rIns="91436" bIns="45718"/>
          <a:lstStyle>
            <a:lvl1pPr algn="l" defTabSz="913765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提升消费者体验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689669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消费者可在前台查看对应物流信息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7" descr="http://wenwen.soso.com/p/20130514/20130514172244-11822678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66" y="2571751"/>
            <a:ext cx="3335833" cy="20882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提升消费者体验</a:t>
            </a:r>
            <a:endParaRPr lang="zh-CN" altLang="en-US" dirty="0"/>
          </a:p>
        </p:txBody>
      </p:sp>
      <p:sp>
        <p:nvSpPr>
          <p:cNvPr id="20" name="泪滴形 19"/>
          <p:cNvSpPr/>
          <p:nvPr/>
        </p:nvSpPr>
        <p:spPr>
          <a:xfrm rot="216446">
            <a:off x="3787472" y="1148019"/>
            <a:ext cx="1588995" cy="1669186"/>
          </a:xfrm>
          <a:prstGeom prst="teardrop">
            <a:avLst/>
          </a:prstGeom>
          <a:solidFill>
            <a:srgbClr val="FFDC6D"/>
          </a:solidFill>
          <a:ln w="34925">
            <a:solidFill>
              <a:srgbClr val="FFFFFF"/>
            </a:solidFill>
          </a:ln>
          <a:effectLst/>
          <a:scene3d>
            <a:camera prst="perspectiveAbove"/>
            <a:lightRig rig="threePt" dir="t">
              <a:rot lat="0" lon="0" rev="10200000"/>
            </a:lightRig>
          </a:scene3d>
          <a:sp3d extrusionH="120650" prstMaterial="plastic">
            <a:bevelT w="285750" h="50800" prst="softRound"/>
            <a:bevelB w="88900" h="1079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/>
        </p:nvSpPr>
        <p:spPr>
          <a:xfrm rot="16200000">
            <a:off x="2298240" y="398755"/>
            <a:ext cx="2312203" cy="2564646"/>
          </a:xfrm>
          <a:prstGeom prst="teardrop">
            <a:avLst/>
          </a:prstGeom>
          <a:solidFill>
            <a:srgbClr val="FFDC6D"/>
          </a:solidFill>
          <a:ln w="34925">
            <a:solidFill>
              <a:srgbClr val="FFFFFF"/>
            </a:solidFill>
          </a:ln>
          <a:effectLst/>
          <a:scene3d>
            <a:camera prst="isometricOffAxis1Right">
              <a:rot lat="21480000" lon="20039998" rev="0"/>
            </a:camera>
            <a:lightRig rig="threePt" dir="t">
              <a:rot lat="0" lon="0" rev="8400000"/>
            </a:lightRig>
          </a:scene3d>
          <a:sp3d extrusionH="120650" prstMaterial="plastic">
            <a:bevelT w="285750" h="50800" prst="softRound"/>
            <a:bevelB w="88900" h="1079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5"/>
          <p:cNvGrpSpPr/>
          <p:nvPr/>
        </p:nvGrpSpPr>
        <p:grpSpPr>
          <a:xfrm>
            <a:off x="2381516" y="3147814"/>
            <a:ext cx="2154262" cy="582632"/>
            <a:chOff x="883559" y="2814449"/>
            <a:chExt cx="1622611" cy="582632"/>
          </a:xfrm>
        </p:grpSpPr>
        <p:grpSp>
          <p:nvGrpSpPr>
            <p:cNvPr id="23" name="组合 11"/>
            <p:cNvGrpSpPr/>
            <p:nvPr/>
          </p:nvGrpSpPr>
          <p:grpSpPr>
            <a:xfrm>
              <a:off x="883559" y="2814449"/>
              <a:ext cx="1622611" cy="582632"/>
              <a:chOff x="883559" y="2814449"/>
              <a:chExt cx="1622611" cy="582632"/>
            </a:xfrm>
          </p:grpSpPr>
          <p:sp>
            <p:nvSpPr>
              <p:cNvPr id="25" name="Rectangle 3"/>
              <p:cNvSpPr>
                <a:spLocks noChangeArrowheads="1"/>
              </p:cNvSpPr>
              <p:nvPr/>
            </p:nvSpPr>
            <p:spPr bwMode="auto">
              <a:xfrm>
                <a:off x="883559" y="2814449"/>
                <a:ext cx="1622611" cy="582632"/>
              </a:xfrm>
              <a:prstGeom prst="roundRect">
                <a:avLst>
                  <a:gd name="adj" fmla="val 25613"/>
                </a:avLst>
              </a:prstGeom>
              <a:gradFill>
                <a:gsLst>
                  <a:gs pos="0">
                    <a:srgbClr val="FFC000"/>
                  </a:gs>
                  <a:gs pos="100000">
                    <a:schemeClr val="accent6"/>
                  </a:gs>
                </a:gsLst>
                <a:lin ang="5400000" scaled="0"/>
              </a:gradFill>
              <a:ln w="34925">
                <a:solidFill>
                  <a:srgbClr val="FFFFFF"/>
                </a:solidFill>
              </a:ln>
              <a:effectLst/>
              <a:scene3d>
                <a:camera prst="orthographicFront"/>
                <a:lightRig rig="threePt" dir="t">
                  <a:rot lat="0" lon="0" rev="18000000"/>
                </a:lightRig>
              </a:scene3d>
              <a:sp3d extrusionH="101600" prstMaterial="metal">
                <a:bevelT w="139700" h="69850" prst="slope"/>
                <a:bevelB w="203200" h="18415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2" algn="ctr" fontAlgn="ctr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tabLst>
                    <a:tab pos="136525" algn="l"/>
                  </a:tabLst>
                  <a:defRPr/>
                </a:pPr>
                <a:endParaRPr lang="zh-CN" altLang="en-US" dirty="0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1000101" y="2928934"/>
                <a:ext cx="1357618" cy="30873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Text Box 39"/>
            <p:cNvSpPr txBox="1">
              <a:spLocks noChangeArrowheads="1"/>
            </p:cNvSpPr>
            <p:nvPr/>
          </p:nvSpPr>
          <p:spPr bwMode="auto">
            <a:xfrm>
              <a:off x="902064" y="2922494"/>
              <a:ext cx="1580361" cy="2951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看点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弦形 26"/>
          <p:cNvSpPr/>
          <p:nvPr/>
        </p:nvSpPr>
        <p:spPr>
          <a:xfrm rot="11704162">
            <a:off x="2325553" y="735246"/>
            <a:ext cx="2179948" cy="1840903"/>
          </a:xfrm>
          <a:prstGeom prst="chord">
            <a:avLst>
              <a:gd name="adj1" fmla="val 3644907"/>
              <a:gd name="adj2" fmla="val 19353987"/>
            </a:avLst>
          </a:prstGeom>
          <a:solidFill>
            <a:schemeClr val="bg1"/>
          </a:solidFill>
          <a:ln>
            <a:noFill/>
          </a:ln>
          <a:scene3d>
            <a:camera prst="orthographicFront">
              <a:rot lat="21303335" lon="296539" rev="222144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274014" y="748031"/>
            <a:ext cx="78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01</a:t>
            </a:r>
            <a:endParaRPr lang="zh-CN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" name="Text Box 39"/>
          <p:cNvSpPr txBox="1">
            <a:spLocks noChangeArrowheads="1"/>
          </p:cNvSpPr>
          <p:nvPr/>
        </p:nvSpPr>
        <p:spPr bwMode="auto">
          <a:xfrm>
            <a:off x="2435781" y="1433585"/>
            <a:ext cx="20684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1600" dirty="0" smtClean="0"/>
              <a:t>新增多种消息模板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Box 39"/>
          <p:cNvSpPr txBox="1">
            <a:spLocks noChangeArrowheads="1"/>
          </p:cNvSpPr>
          <p:nvPr/>
        </p:nvSpPr>
        <p:spPr bwMode="auto">
          <a:xfrm>
            <a:off x="2458277" y="3865372"/>
            <a:ext cx="2622556" cy="822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zh-CN" sz="1100" dirty="0"/>
              <a:t>支持消费者订单付款短信通知、消费者订单发货短信通知、商家新订单提醒通知，让顾客购物体验加倍提升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1115616" y="173087"/>
            <a:ext cx="4821598" cy="670471"/>
          </a:xfrm>
          <a:prstGeom prst="rect">
            <a:avLst/>
          </a:prstGeom>
        </p:spPr>
        <p:txBody>
          <a:bodyPr lIns="91436" tIns="45718" rIns="91436" bIns="45718"/>
          <a:lstStyle>
            <a:lvl1pPr algn="l" defTabSz="913765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提升消费者体验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689669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商家可以在后台开启多种短息消息模板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1360140"/>
            <a:ext cx="8239125" cy="244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8556" y="173089"/>
            <a:ext cx="6837820" cy="670471"/>
          </a:xfrm>
        </p:spPr>
        <p:txBody>
          <a:bodyPr/>
          <a:lstStyle/>
          <a:p>
            <a:r>
              <a:rPr lang="zh-CN" altLang="en-US" dirty="0" smtClean="0"/>
              <a:t>货店通</a:t>
            </a:r>
            <a:r>
              <a:rPr lang="en-US" altLang="zh-CN" dirty="0" smtClean="0"/>
              <a:t>-</a:t>
            </a:r>
            <a:r>
              <a:rPr lang="zh-CN" altLang="en-US" dirty="0" smtClean="0"/>
              <a:t>商品</a:t>
            </a:r>
            <a:r>
              <a:rPr lang="zh-CN" altLang="en-US" dirty="0"/>
              <a:t>多渠道同步</a:t>
            </a:r>
            <a:r>
              <a:rPr lang="en-US" altLang="zh-CN" dirty="0"/>
              <a:t>/</a:t>
            </a:r>
            <a:r>
              <a:rPr lang="zh-CN" altLang="en-US" dirty="0"/>
              <a:t>批量</a:t>
            </a:r>
            <a:r>
              <a:rPr lang="zh-CN" altLang="en-US" dirty="0" smtClean="0"/>
              <a:t>编辑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4359" y="843558"/>
            <a:ext cx="80648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客户端多渠道商品管理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货店通，支持天猫、京东、淘宝、分销王、易开店等多个平台及产品的商品管理，只需一次编辑即可实现多渠道平台铺货、商品更新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yunqi.shopex.cn/bundles/shopexyunqi/images/huodiantong/img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63638"/>
            <a:ext cx="886251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1115616" y="173087"/>
            <a:ext cx="4821598" cy="670471"/>
          </a:xfrm>
          <a:prstGeom prst="rect">
            <a:avLst/>
          </a:prstGeom>
        </p:spPr>
        <p:txBody>
          <a:bodyPr lIns="91436" tIns="45718" rIns="91436" bIns="45718"/>
          <a:lstStyle>
            <a:lvl1pPr algn="l" defTabSz="913765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商品</a:t>
            </a:r>
            <a:r>
              <a:rPr lang="zh-CN" altLang="en-US" dirty="0"/>
              <a:t>多渠道</a:t>
            </a:r>
            <a:r>
              <a:rPr lang="zh-CN" altLang="en-US" dirty="0" smtClean="0"/>
              <a:t>同步</a:t>
            </a:r>
            <a:r>
              <a:rPr lang="en-US" altLang="zh-CN" dirty="0" smtClean="0"/>
              <a:t>-</a:t>
            </a:r>
            <a:r>
              <a:rPr lang="zh-CN" altLang="en-US" dirty="0" smtClean="0"/>
              <a:t>货店通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71550"/>
            <a:ext cx="837285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1115616" y="173087"/>
            <a:ext cx="4821598" cy="670471"/>
          </a:xfrm>
          <a:prstGeom prst="rect">
            <a:avLst/>
          </a:prstGeom>
        </p:spPr>
        <p:txBody>
          <a:bodyPr lIns="91436" tIns="45718" rIns="91436" bIns="45718"/>
          <a:lstStyle>
            <a:lvl1pPr algn="l" defTabSz="913765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商品</a:t>
            </a:r>
            <a:r>
              <a:rPr lang="zh-CN" altLang="en-US" dirty="0"/>
              <a:t>多渠道</a:t>
            </a:r>
            <a:r>
              <a:rPr lang="zh-CN" altLang="en-US" dirty="0" smtClean="0"/>
              <a:t>同步</a:t>
            </a:r>
            <a:r>
              <a:rPr lang="en-US" altLang="zh-CN" dirty="0" smtClean="0"/>
              <a:t>-</a:t>
            </a:r>
            <a:r>
              <a:rPr lang="zh-CN" altLang="en-US" dirty="0" smtClean="0"/>
              <a:t>货店通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1"/>
          <a:stretch>
            <a:fillRect/>
          </a:stretch>
        </p:blipFill>
        <p:spPr bwMode="auto">
          <a:xfrm>
            <a:off x="539552" y="843558"/>
            <a:ext cx="7932366" cy="387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强化并新增5大核心功能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852805" y="844550"/>
            <a:ext cx="7008495" cy="42500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1115616" y="173087"/>
            <a:ext cx="4821598" cy="670471"/>
          </a:xfrm>
          <a:prstGeom prst="rect">
            <a:avLst/>
          </a:prstGeom>
        </p:spPr>
        <p:txBody>
          <a:bodyPr lIns="91436" tIns="45718" rIns="91436" bIns="45718"/>
          <a:lstStyle>
            <a:lvl1pPr algn="l" defTabSz="913765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商品</a:t>
            </a:r>
            <a:r>
              <a:rPr lang="zh-CN" altLang="en-US" dirty="0"/>
              <a:t>多渠道</a:t>
            </a:r>
            <a:r>
              <a:rPr lang="zh-CN" altLang="en-US" dirty="0" smtClean="0"/>
              <a:t>同步</a:t>
            </a:r>
            <a:r>
              <a:rPr lang="en-US" altLang="zh-CN" dirty="0" smtClean="0"/>
              <a:t>-</a:t>
            </a:r>
            <a:r>
              <a:rPr lang="zh-CN" altLang="en-US" dirty="0" smtClean="0"/>
              <a:t>货店通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4359" y="725964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货店通绑定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ECSHOP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1131591"/>
            <a:ext cx="4880696" cy="3024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216755"/>
            <a:ext cx="4027447" cy="2723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1115616" y="173087"/>
            <a:ext cx="4821598" cy="670471"/>
          </a:xfrm>
          <a:prstGeom prst="rect">
            <a:avLst/>
          </a:prstGeom>
        </p:spPr>
        <p:txBody>
          <a:bodyPr lIns="91436" tIns="45718" rIns="91436" bIns="45718"/>
          <a:lstStyle>
            <a:lvl1pPr algn="l" defTabSz="913765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服务</a:t>
            </a:r>
            <a:r>
              <a:rPr lang="zh-CN" altLang="en-US" dirty="0"/>
              <a:t>市场的接入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7574"/>
            <a:ext cx="6480721" cy="344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3528" y="618242"/>
            <a:ext cx="8064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支持商家在线挑选多套模板和插件及对应服务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dirty="0"/>
              <a:t>支持最新</a:t>
            </a:r>
            <a:r>
              <a:rPr lang="en-US" altLang="zh-CN" dirty="0"/>
              <a:t>PHP5.6</a:t>
            </a:r>
            <a:r>
              <a:rPr lang="zh-CN" altLang="zh-CN" dirty="0"/>
              <a:t>版本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1520" y="390099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除了流行的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smarty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模板引擎和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数据库，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ECShop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更是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全面支持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 5.6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最新稳定版本，你可以使用更多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全新特性，同时也支持更多服务器及虚拟主机部署环境，支持你多样化商业开发。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特色功能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90" y="2581275"/>
            <a:ext cx="7057390" cy="1047750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92785" y="1143000"/>
            <a:ext cx="695833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8870" y="173355"/>
            <a:ext cx="3441700" cy="424180"/>
          </a:xfrm>
        </p:spPr>
        <p:txBody>
          <a:bodyPr/>
          <a:p>
            <a:r>
              <a:rPr lang="zh-CN" altLang="en-US"/>
              <a:t>授权方式</a:t>
            </a:r>
            <a:r>
              <a:rPr lang="en-US" altLang="zh-CN"/>
              <a:t>--</a:t>
            </a:r>
            <a:r>
              <a:rPr lang="zh-CN" altLang="en-US"/>
              <a:t>终身授权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100330" y="712470"/>
            <a:ext cx="4890135" cy="2201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25" y="843915"/>
            <a:ext cx="1907540" cy="361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65" y="659765"/>
            <a:ext cx="3411855" cy="2409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" y="3069590"/>
            <a:ext cx="3007360" cy="20250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465" y="3244850"/>
            <a:ext cx="1952625" cy="17964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三大终端商城，如何统一管理？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160655" y="843915"/>
            <a:ext cx="8478520" cy="37839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457835" y="248285"/>
            <a:ext cx="8271510" cy="4330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29845" y="173355"/>
            <a:ext cx="8113395" cy="45777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会员管理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90170" y="1011555"/>
            <a:ext cx="8441690" cy="3260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ECShop3.6</a:t>
            </a:r>
            <a:r>
              <a:rPr lang="en-US" altLang="zh-CN"/>
              <a:t>--</a:t>
            </a:r>
            <a:r>
              <a:rPr lang="zh-CN" altLang="en-US"/>
              <a:t>开源H5微商城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457200" y="766445"/>
            <a:ext cx="7913370" cy="41738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ym typeface="+mn-ea"/>
              </a:rPr>
              <a:t>ECShop3.6开源H5微商城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39370" y="901065"/>
            <a:ext cx="4428490" cy="2354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728980"/>
            <a:ext cx="4135755" cy="2449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3312795"/>
            <a:ext cx="5252720" cy="17284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1163</Words>
  <Application>WPS 演示</Application>
  <PresentationFormat>全屏显示(16:9)</PresentationFormat>
  <Paragraphs>161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Kozuka Mincho Pro H</vt:lpstr>
      <vt:lpstr>华文细黑</vt:lpstr>
      <vt:lpstr>Calibri</vt:lpstr>
      <vt:lpstr>造字工房悦黑体验版常规体</vt:lpstr>
      <vt:lpstr>Symbol</vt:lpstr>
      <vt:lpstr>Arial Unicode MS</vt:lpstr>
      <vt:lpstr>MS Mincho</vt:lpstr>
      <vt:lpstr>黑体</vt:lpstr>
      <vt:lpstr>Office 主题</vt:lpstr>
      <vt:lpstr>自定义设计方案</vt:lpstr>
      <vt:lpstr>主题1</vt:lpstr>
      <vt:lpstr>ECShop3.0强势升级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订单批量管理</vt:lpstr>
      <vt:lpstr>订单批量管理-淘打批量打印</vt:lpstr>
      <vt:lpstr>订单批量管理</vt:lpstr>
      <vt:lpstr>订单批量管理</vt:lpstr>
      <vt:lpstr>订单批量管理</vt:lpstr>
      <vt:lpstr>高效支付，集中管理交易</vt:lpstr>
      <vt:lpstr>高效支付，集中管理交易</vt:lpstr>
      <vt:lpstr>高效支付，集中管理交易</vt:lpstr>
      <vt:lpstr>高效支付，集中管理交易</vt:lpstr>
      <vt:lpstr>提升消费者体验</vt:lpstr>
      <vt:lpstr>PowerPoint 演示文稿</vt:lpstr>
      <vt:lpstr>PowerPoint 演示文稿</vt:lpstr>
      <vt:lpstr>提升消费者体验</vt:lpstr>
      <vt:lpstr>PowerPoint 演示文稿</vt:lpstr>
      <vt:lpstr>货店通-商品多渠道同步/批量编辑</vt:lpstr>
      <vt:lpstr>PowerPoint 演示文稿</vt:lpstr>
      <vt:lpstr>PowerPoint 演示文稿</vt:lpstr>
      <vt:lpstr>PowerPoint 演示文稿</vt:lpstr>
      <vt:lpstr>PowerPoint 演示文稿</vt:lpstr>
      <vt:lpstr>支持最新PHP5.6版本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孟方</dc:creator>
  <cp:lastModifiedBy>zouzhanlin</cp:lastModifiedBy>
  <cp:revision>224</cp:revision>
  <dcterms:created xsi:type="dcterms:W3CDTF">2015-04-15T07:54:00Z</dcterms:created>
  <dcterms:modified xsi:type="dcterms:W3CDTF">2017-06-21T08:47:56Z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